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4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ГЕНЕРАЛЬНЫЙ ПЛАН ЧЕМСКОГО СЕЛЬСКОГО ПОСЕЛЕНИЯ</a:t>
            </a:r>
            <a:endParaRPr lang="ru-RU" sz="4000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857760"/>
            <a:ext cx="7854696" cy="1000132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reflection blurRad="6350" stA="55000" endA="300" endPos="45500" dir="5400000" sy="-100000" algn="bl" rotWithShape="0"/>
                </a:effectLst>
              </a:rPr>
              <a:t>ТОГУЧИНСКОГО РАЙОНА НОВОСИБИРСКОЙ ОБЛАСТИ</a:t>
            </a:r>
            <a:endParaRPr lang="ru-RU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Picture 7" descr="\\proxy-2\PROJECT (H)\В Работе\Отдел Генплана\Чаркова\логотип прозрачный фон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15016"/>
            <a:ext cx="3509987" cy="106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3058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ИНЖЕНЕРНОЕ ОБОРУДОВАНИЕ. СЕТЬ ТЕПЛОСНАБЖЕНИЯ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7950" y="1714488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котельная</a:t>
            </a:r>
            <a:endParaRPr lang="ru-RU" sz="1400" dirty="0"/>
          </a:p>
        </p:txBody>
      </p:sp>
      <p:pic>
        <p:nvPicPr>
          <p:cNvPr id="4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28604"/>
            <a:ext cx="5786478" cy="6314384"/>
          </a:xfrm>
          <a:prstGeom prst="rect">
            <a:avLst/>
          </a:prstGeom>
          <a:noFill/>
        </p:spPr>
      </p:pic>
      <p:sp>
        <p:nvSpPr>
          <p:cNvPr id="5" name="Равнобедренный треугольник 4"/>
          <p:cNvSpPr/>
          <p:nvPr/>
        </p:nvSpPr>
        <p:spPr>
          <a:xfrm>
            <a:off x="6286512" y="1785926"/>
            <a:ext cx="71438" cy="142876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071670" y="5000636"/>
            <a:ext cx="71438" cy="142876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3058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ИНЖЕНЕРНОЕ ОБОРУДОВАНИЕ. СЕТЬ 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ЭЛЕКТРОСНАБЖЕНИЯ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8" y="1214422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Расход электроэнергии, кВт*ч/год</a:t>
            </a:r>
            <a:endParaRPr lang="en-US" sz="1400" b="1" dirty="0" smtClean="0"/>
          </a:p>
          <a:p>
            <a:r>
              <a:rPr lang="en-US" sz="1400" dirty="0" smtClean="0"/>
              <a:t>I</a:t>
            </a:r>
            <a:r>
              <a:rPr lang="ru-RU" sz="1400" dirty="0" smtClean="0"/>
              <a:t> очередь  1620000 кВт*ч/год</a:t>
            </a:r>
          </a:p>
          <a:p>
            <a:r>
              <a:rPr lang="ru-RU" sz="1400" dirty="0" smtClean="0"/>
              <a:t>Расчетный срок    1235000кВт*ч/год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857884" y="2071678"/>
            <a:ext cx="29684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Расход электроэнергии, кВт</a:t>
            </a:r>
            <a:endParaRPr lang="en-US" sz="1400" b="1" dirty="0" smtClean="0"/>
          </a:p>
          <a:p>
            <a:r>
              <a:rPr lang="en-US" sz="1400" dirty="0" smtClean="0"/>
              <a:t>I</a:t>
            </a:r>
            <a:r>
              <a:rPr lang="ru-RU" sz="1400" dirty="0" smtClean="0"/>
              <a:t> очередь   368,182 кВт</a:t>
            </a:r>
          </a:p>
          <a:p>
            <a:r>
              <a:rPr lang="ru-RU" sz="1400" dirty="0" smtClean="0"/>
              <a:t>Расчетный срок   301,22 кВт</a:t>
            </a:r>
            <a:endParaRPr lang="ru-RU" sz="1400" dirty="0"/>
          </a:p>
        </p:txBody>
      </p:sp>
      <p:pic>
        <p:nvPicPr>
          <p:cNvPr id="8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28604"/>
            <a:ext cx="5786478" cy="6314384"/>
          </a:xfrm>
          <a:prstGeom prst="rect">
            <a:avLst/>
          </a:prstGeom>
          <a:noFill/>
        </p:spPr>
      </p:pic>
      <p:pic>
        <p:nvPicPr>
          <p:cNvPr id="8194" name="Picture 2" descr="C:\Users\charkova_ns\Desktop\электр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571611"/>
            <a:ext cx="3786214" cy="4011863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143372" y="4665471"/>
            <a:ext cx="357190" cy="158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00562" y="4429132"/>
            <a:ext cx="464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Линия электропередачи 110кВ с охранной зоной 30м</a:t>
            </a:r>
            <a:endParaRPr lang="ru-RU" sz="14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143372" y="487978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143372" y="5143512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00562" y="4714884"/>
            <a:ext cx="464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Линия электропередачи 10кВ с охранной зоной 10м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500562" y="5000636"/>
            <a:ext cx="464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Линия электропередачи 500кВ с охранной зоной 25м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5143504" y="5572140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существующая</a:t>
            </a:r>
            <a:endParaRPr lang="ru-RU" sz="1400" dirty="0"/>
          </a:p>
        </p:txBody>
      </p:sp>
      <p:cxnSp>
        <p:nvCxnSpPr>
          <p:cNvPr id="16" name="Соединительная линия уступом 15"/>
          <p:cNvCxnSpPr/>
          <p:nvPr/>
        </p:nvCxnSpPr>
        <p:spPr>
          <a:xfrm rot="5400000">
            <a:off x="4842484" y="5680871"/>
            <a:ext cx="392909" cy="7662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0" grpId="0" build="p"/>
      <p:bldP spid="13" grpId="0" build="p"/>
      <p:bldP spid="14" grpId="0" build="p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>
            <a:stCxn id="9" idx="3"/>
          </p:cNvCxnSpPr>
          <p:nvPr/>
        </p:nvCxnSpPr>
        <p:spPr>
          <a:xfrm flipV="1">
            <a:off x="5857884" y="3573464"/>
            <a:ext cx="428628" cy="12332"/>
          </a:xfrm>
          <a:prstGeom prst="line">
            <a:avLst/>
          </a:prstGeom>
          <a:ln w="190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357950" y="3357562"/>
            <a:ext cx="1952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Газопровод высокого </a:t>
            </a:r>
          </a:p>
          <a:p>
            <a:r>
              <a:rPr lang="ru-RU" sz="1400" dirty="0" smtClean="0"/>
              <a:t>давления до 0,6 МПа</a:t>
            </a:r>
            <a:endParaRPr lang="ru-RU" sz="14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029792" y="3143248"/>
            <a:ext cx="142876" cy="142876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215074" y="3071810"/>
            <a:ext cx="2251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Газорегуляторный пункт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429256" y="1785926"/>
            <a:ext cx="3297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на расчетный срок:</a:t>
            </a:r>
          </a:p>
          <a:p>
            <a:r>
              <a:rPr lang="ru-RU" sz="1600" b="1" dirty="0" smtClean="0"/>
              <a:t>годовой расход газа </a:t>
            </a:r>
            <a:r>
              <a:rPr lang="ru-RU" sz="1600" dirty="0" smtClean="0"/>
              <a:t> 9100м3/год</a:t>
            </a:r>
          </a:p>
          <a:p>
            <a:r>
              <a:rPr lang="ru-RU" sz="1600" b="1" dirty="0" smtClean="0"/>
              <a:t>часовой</a:t>
            </a:r>
            <a:r>
              <a:rPr lang="ru-RU" sz="1600" dirty="0" smtClean="0"/>
              <a:t>  1533,31м3/час</a:t>
            </a:r>
            <a:endParaRPr lang="ru-RU" sz="1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214290"/>
            <a:ext cx="83058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ИНЖЕНЕРНОЕ ОБОРУДОВАНИЕ. СЕТЬ ГАЗОСНАБЖЕНИЯ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28604"/>
            <a:ext cx="5786478" cy="6314384"/>
          </a:xfrm>
          <a:prstGeom prst="rect">
            <a:avLst/>
          </a:prstGeom>
          <a:noFill/>
        </p:spPr>
      </p:pic>
      <p:pic>
        <p:nvPicPr>
          <p:cNvPr id="9218" name="Picture 2" descr="C:\Users\charkova_ns\Desktop\газ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8867" y="1916613"/>
            <a:ext cx="4103265" cy="3512651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5929322" y="4143380"/>
            <a:ext cx="428628" cy="12332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57950" y="3905912"/>
            <a:ext cx="1952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Газопровод высокого </a:t>
            </a:r>
          </a:p>
          <a:p>
            <a:r>
              <a:rPr lang="ru-RU" sz="1400" dirty="0" smtClean="0"/>
              <a:t>давления до 1,2 МПа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build="p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4286256"/>
            <a:ext cx="3445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Спасибо за внимание!!!</a:t>
            </a:r>
            <a:endParaRPr lang="ru-RU" sz="2400" dirty="0"/>
          </a:p>
        </p:txBody>
      </p:sp>
      <p:pic>
        <p:nvPicPr>
          <p:cNvPr id="3" name="Picture 2" descr="лог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5214950"/>
            <a:ext cx="4489721" cy="128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charkova_ns\Desktop\ГЕРГ ТОГУЧ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357298"/>
            <a:ext cx="1979616" cy="2519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harkova_ns\Desktop\В СТРУКТУР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54" y="642918"/>
            <a:ext cx="9069038" cy="6413615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3339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РАСПОЛОЖЕНИЕ  ЧЕМСКОГО СЕЛЬСОВЕТА В СИСТЕМЕ ТОГУЧИНСКОГО РАЙОНА</a:t>
            </a:r>
            <a:endParaRPr lang="ru-RU" sz="2400" dirty="0"/>
          </a:p>
        </p:txBody>
      </p:sp>
      <p:sp>
        <p:nvSpPr>
          <p:cNvPr id="7" name="Полилиния 6">
            <a:hlinkClick r:id="" action="ppaction://hlinkshowjump?jump=nextslide"/>
          </p:cNvPr>
          <p:cNvSpPr/>
          <p:nvPr/>
        </p:nvSpPr>
        <p:spPr>
          <a:xfrm>
            <a:off x="428596" y="3786190"/>
            <a:ext cx="5628947" cy="1558212"/>
          </a:xfrm>
          <a:custGeom>
            <a:avLst/>
            <a:gdLst>
              <a:gd name="connsiteX0" fmla="*/ 0 w 5628947"/>
              <a:gd name="connsiteY0" fmla="*/ 0 h 1558212"/>
              <a:gd name="connsiteX1" fmla="*/ 27992 w 5628947"/>
              <a:gd name="connsiteY1" fmla="*/ 9330 h 1558212"/>
              <a:gd name="connsiteX2" fmla="*/ 37323 w 5628947"/>
              <a:gd name="connsiteY2" fmla="*/ 37322 h 1558212"/>
              <a:gd name="connsiteX3" fmla="*/ 74645 w 5628947"/>
              <a:gd name="connsiteY3" fmla="*/ 93306 h 1558212"/>
              <a:gd name="connsiteX4" fmla="*/ 74645 w 5628947"/>
              <a:gd name="connsiteY4" fmla="*/ 93306 h 1558212"/>
              <a:gd name="connsiteX5" fmla="*/ 130629 w 5628947"/>
              <a:gd name="connsiteY5" fmla="*/ 130628 h 1558212"/>
              <a:gd name="connsiteX6" fmla="*/ 251927 w 5628947"/>
              <a:gd name="connsiteY6" fmla="*/ 149289 h 1558212"/>
              <a:gd name="connsiteX7" fmla="*/ 401216 w 5628947"/>
              <a:gd name="connsiteY7" fmla="*/ 149289 h 1558212"/>
              <a:gd name="connsiteX8" fmla="*/ 457200 w 5628947"/>
              <a:gd name="connsiteY8" fmla="*/ 130628 h 1558212"/>
              <a:gd name="connsiteX9" fmla="*/ 559837 w 5628947"/>
              <a:gd name="connsiteY9" fmla="*/ 139959 h 1558212"/>
              <a:gd name="connsiteX10" fmla="*/ 597159 w 5628947"/>
              <a:gd name="connsiteY10" fmla="*/ 149289 h 1558212"/>
              <a:gd name="connsiteX11" fmla="*/ 615821 w 5628947"/>
              <a:gd name="connsiteY11" fmla="*/ 167951 h 1558212"/>
              <a:gd name="connsiteX12" fmla="*/ 671804 w 5628947"/>
              <a:gd name="connsiteY12" fmla="*/ 186612 h 1558212"/>
              <a:gd name="connsiteX13" fmla="*/ 699796 w 5628947"/>
              <a:gd name="connsiteY13" fmla="*/ 195943 h 1558212"/>
              <a:gd name="connsiteX14" fmla="*/ 793102 w 5628947"/>
              <a:gd name="connsiteY14" fmla="*/ 167951 h 1558212"/>
              <a:gd name="connsiteX15" fmla="*/ 821094 w 5628947"/>
              <a:gd name="connsiteY15" fmla="*/ 158620 h 1558212"/>
              <a:gd name="connsiteX16" fmla="*/ 849086 w 5628947"/>
              <a:gd name="connsiteY16" fmla="*/ 149289 h 1558212"/>
              <a:gd name="connsiteX17" fmla="*/ 942392 w 5628947"/>
              <a:gd name="connsiteY17" fmla="*/ 167951 h 1558212"/>
              <a:gd name="connsiteX18" fmla="*/ 1026368 w 5628947"/>
              <a:gd name="connsiteY18" fmla="*/ 195943 h 1558212"/>
              <a:gd name="connsiteX19" fmla="*/ 1054359 w 5628947"/>
              <a:gd name="connsiteY19" fmla="*/ 205273 h 1558212"/>
              <a:gd name="connsiteX20" fmla="*/ 1110343 w 5628947"/>
              <a:gd name="connsiteY20" fmla="*/ 214604 h 1558212"/>
              <a:gd name="connsiteX21" fmla="*/ 1138335 w 5628947"/>
              <a:gd name="connsiteY21" fmla="*/ 223934 h 1558212"/>
              <a:gd name="connsiteX22" fmla="*/ 1194319 w 5628947"/>
              <a:gd name="connsiteY22" fmla="*/ 233265 h 1558212"/>
              <a:gd name="connsiteX23" fmla="*/ 1287625 w 5628947"/>
              <a:gd name="connsiteY23" fmla="*/ 261257 h 1558212"/>
              <a:gd name="connsiteX24" fmla="*/ 1315616 w 5628947"/>
              <a:gd name="connsiteY24" fmla="*/ 270587 h 1558212"/>
              <a:gd name="connsiteX25" fmla="*/ 1343608 w 5628947"/>
              <a:gd name="connsiteY25" fmla="*/ 279918 h 1558212"/>
              <a:gd name="connsiteX26" fmla="*/ 1371600 w 5628947"/>
              <a:gd name="connsiteY26" fmla="*/ 289249 h 1558212"/>
              <a:gd name="connsiteX27" fmla="*/ 1455576 w 5628947"/>
              <a:gd name="connsiteY27" fmla="*/ 335902 h 1558212"/>
              <a:gd name="connsiteX28" fmla="*/ 1530221 w 5628947"/>
              <a:gd name="connsiteY28" fmla="*/ 382555 h 1558212"/>
              <a:gd name="connsiteX29" fmla="*/ 1558212 w 5628947"/>
              <a:gd name="connsiteY29" fmla="*/ 391885 h 1558212"/>
              <a:gd name="connsiteX30" fmla="*/ 1632857 w 5628947"/>
              <a:gd name="connsiteY30" fmla="*/ 429208 h 1558212"/>
              <a:gd name="connsiteX31" fmla="*/ 1660849 w 5628947"/>
              <a:gd name="connsiteY31" fmla="*/ 438538 h 1558212"/>
              <a:gd name="connsiteX32" fmla="*/ 1688841 w 5628947"/>
              <a:gd name="connsiteY32" fmla="*/ 447869 h 1558212"/>
              <a:gd name="connsiteX33" fmla="*/ 1763486 w 5628947"/>
              <a:gd name="connsiteY33" fmla="*/ 457200 h 1558212"/>
              <a:gd name="connsiteX34" fmla="*/ 1978090 w 5628947"/>
              <a:gd name="connsiteY34" fmla="*/ 466530 h 1558212"/>
              <a:gd name="connsiteX35" fmla="*/ 2034074 w 5628947"/>
              <a:gd name="connsiteY35" fmla="*/ 485192 h 1558212"/>
              <a:gd name="connsiteX36" fmla="*/ 2090057 w 5628947"/>
              <a:gd name="connsiteY36" fmla="*/ 513183 h 1558212"/>
              <a:gd name="connsiteX37" fmla="*/ 2136710 w 5628947"/>
              <a:gd name="connsiteY37" fmla="*/ 541175 h 1558212"/>
              <a:gd name="connsiteX38" fmla="*/ 2164702 w 5628947"/>
              <a:gd name="connsiteY38" fmla="*/ 559836 h 1558212"/>
              <a:gd name="connsiteX39" fmla="*/ 2220686 w 5628947"/>
              <a:gd name="connsiteY39" fmla="*/ 578498 h 1558212"/>
              <a:gd name="connsiteX40" fmla="*/ 2295331 w 5628947"/>
              <a:gd name="connsiteY40" fmla="*/ 606489 h 1558212"/>
              <a:gd name="connsiteX41" fmla="*/ 2351314 w 5628947"/>
              <a:gd name="connsiteY41" fmla="*/ 625151 h 1558212"/>
              <a:gd name="connsiteX42" fmla="*/ 2435290 w 5628947"/>
              <a:gd name="connsiteY42" fmla="*/ 643812 h 1558212"/>
              <a:gd name="connsiteX43" fmla="*/ 2565919 w 5628947"/>
              <a:gd name="connsiteY43" fmla="*/ 662473 h 1558212"/>
              <a:gd name="connsiteX44" fmla="*/ 2659225 w 5628947"/>
              <a:gd name="connsiteY44" fmla="*/ 690465 h 1558212"/>
              <a:gd name="connsiteX45" fmla="*/ 2687216 w 5628947"/>
              <a:gd name="connsiteY45" fmla="*/ 709126 h 1558212"/>
              <a:gd name="connsiteX46" fmla="*/ 2743200 w 5628947"/>
              <a:gd name="connsiteY46" fmla="*/ 727787 h 1558212"/>
              <a:gd name="connsiteX47" fmla="*/ 2761861 w 5628947"/>
              <a:gd name="connsiteY47" fmla="*/ 746449 h 1558212"/>
              <a:gd name="connsiteX48" fmla="*/ 2855168 w 5628947"/>
              <a:gd name="connsiteY48" fmla="*/ 765110 h 1558212"/>
              <a:gd name="connsiteX49" fmla="*/ 2883159 w 5628947"/>
              <a:gd name="connsiteY49" fmla="*/ 774440 h 1558212"/>
              <a:gd name="connsiteX50" fmla="*/ 3060441 w 5628947"/>
              <a:gd name="connsiteY50" fmla="*/ 783771 h 1558212"/>
              <a:gd name="connsiteX51" fmla="*/ 3144416 w 5628947"/>
              <a:gd name="connsiteY51" fmla="*/ 811763 h 1558212"/>
              <a:gd name="connsiteX52" fmla="*/ 3172408 w 5628947"/>
              <a:gd name="connsiteY52" fmla="*/ 821094 h 1558212"/>
              <a:gd name="connsiteX53" fmla="*/ 3247053 w 5628947"/>
              <a:gd name="connsiteY53" fmla="*/ 858416 h 1558212"/>
              <a:gd name="connsiteX54" fmla="*/ 3275045 w 5628947"/>
              <a:gd name="connsiteY54" fmla="*/ 867747 h 1558212"/>
              <a:gd name="connsiteX55" fmla="*/ 3442996 w 5628947"/>
              <a:gd name="connsiteY55" fmla="*/ 858416 h 1558212"/>
              <a:gd name="connsiteX56" fmla="*/ 3508310 w 5628947"/>
              <a:gd name="connsiteY56" fmla="*/ 849085 h 1558212"/>
              <a:gd name="connsiteX57" fmla="*/ 3573625 w 5628947"/>
              <a:gd name="connsiteY57" fmla="*/ 858416 h 1558212"/>
              <a:gd name="connsiteX58" fmla="*/ 3620278 w 5628947"/>
              <a:gd name="connsiteY58" fmla="*/ 886408 h 1558212"/>
              <a:gd name="connsiteX59" fmla="*/ 3648270 w 5628947"/>
              <a:gd name="connsiteY59" fmla="*/ 895738 h 1558212"/>
              <a:gd name="connsiteX60" fmla="*/ 3694923 w 5628947"/>
              <a:gd name="connsiteY60" fmla="*/ 933061 h 1558212"/>
              <a:gd name="connsiteX61" fmla="*/ 3722914 w 5628947"/>
              <a:gd name="connsiteY61" fmla="*/ 942392 h 1558212"/>
              <a:gd name="connsiteX62" fmla="*/ 3741576 w 5628947"/>
              <a:gd name="connsiteY62" fmla="*/ 961053 h 1558212"/>
              <a:gd name="connsiteX63" fmla="*/ 3769568 w 5628947"/>
              <a:gd name="connsiteY63" fmla="*/ 970383 h 1558212"/>
              <a:gd name="connsiteX64" fmla="*/ 3946849 w 5628947"/>
              <a:gd name="connsiteY64" fmla="*/ 979714 h 1558212"/>
              <a:gd name="connsiteX65" fmla="*/ 4002833 w 5628947"/>
              <a:gd name="connsiteY65" fmla="*/ 1017036 h 1558212"/>
              <a:gd name="connsiteX66" fmla="*/ 4040155 w 5628947"/>
              <a:gd name="connsiteY66" fmla="*/ 1035698 h 1558212"/>
              <a:gd name="connsiteX67" fmla="*/ 4096139 w 5628947"/>
              <a:gd name="connsiteY67" fmla="*/ 1073020 h 1558212"/>
              <a:gd name="connsiteX68" fmla="*/ 4124131 w 5628947"/>
              <a:gd name="connsiteY68" fmla="*/ 1091681 h 1558212"/>
              <a:gd name="connsiteX69" fmla="*/ 4152123 w 5628947"/>
              <a:gd name="connsiteY69" fmla="*/ 1101012 h 1558212"/>
              <a:gd name="connsiteX70" fmla="*/ 4236098 w 5628947"/>
              <a:gd name="connsiteY70" fmla="*/ 1138334 h 1558212"/>
              <a:gd name="connsiteX71" fmla="*/ 4329404 w 5628947"/>
              <a:gd name="connsiteY71" fmla="*/ 1147665 h 1558212"/>
              <a:gd name="connsiteX72" fmla="*/ 4385388 w 5628947"/>
              <a:gd name="connsiteY72" fmla="*/ 1166326 h 1558212"/>
              <a:gd name="connsiteX73" fmla="*/ 4413380 w 5628947"/>
              <a:gd name="connsiteY73" fmla="*/ 1175657 h 1558212"/>
              <a:gd name="connsiteX74" fmla="*/ 4534678 w 5628947"/>
              <a:gd name="connsiteY74" fmla="*/ 1156996 h 1558212"/>
              <a:gd name="connsiteX75" fmla="*/ 4599992 w 5628947"/>
              <a:gd name="connsiteY75" fmla="*/ 1138334 h 1558212"/>
              <a:gd name="connsiteX76" fmla="*/ 4861249 w 5628947"/>
              <a:gd name="connsiteY76" fmla="*/ 1129004 h 1558212"/>
              <a:gd name="connsiteX77" fmla="*/ 4917233 w 5628947"/>
              <a:gd name="connsiteY77" fmla="*/ 1063689 h 1558212"/>
              <a:gd name="connsiteX78" fmla="*/ 4973216 w 5628947"/>
              <a:gd name="connsiteY78" fmla="*/ 1045028 h 1558212"/>
              <a:gd name="connsiteX79" fmla="*/ 5010539 w 5628947"/>
              <a:gd name="connsiteY79" fmla="*/ 1054359 h 1558212"/>
              <a:gd name="connsiteX80" fmla="*/ 5066523 w 5628947"/>
              <a:gd name="connsiteY80" fmla="*/ 1101012 h 1558212"/>
              <a:gd name="connsiteX81" fmla="*/ 5113176 w 5628947"/>
              <a:gd name="connsiteY81" fmla="*/ 1138334 h 1558212"/>
              <a:gd name="connsiteX82" fmla="*/ 5122506 w 5628947"/>
              <a:gd name="connsiteY82" fmla="*/ 1166326 h 1558212"/>
              <a:gd name="connsiteX83" fmla="*/ 5169159 w 5628947"/>
              <a:gd name="connsiteY83" fmla="*/ 1203649 h 1558212"/>
              <a:gd name="connsiteX84" fmla="*/ 5215812 w 5628947"/>
              <a:gd name="connsiteY84" fmla="*/ 1231640 h 1558212"/>
              <a:gd name="connsiteX85" fmla="*/ 5271796 w 5628947"/>
              <a:gd name="connsiteY85" fmla="*/ 1306285 h 1558212"/>
              <a:gd name="connsiteX86" fmla="*/ 5281127 w 5628947"/>
              <a:gd name="connsiteY86" fmla="*/ 1334277 h 1558212"/>
              <a:gd name="connsiteX87" fmla="*/ 5309119 w 5628947"/>
              <a:gd name="connsiteY87" fmla="*/ 1362269 h 1558212"/>
              <a:gd name="connsiteX88" fmla="*/ 5346441 w 5628947"/>
              <a:gd name="connsiteY88" fmla="*/ 1399592 h 1558212"/>
              <a:gd name="connsiteX89" fmla="*/ 5393094 w 5628947"/>
              <a:gd name="connsiteY89" fmla="*/ 1436914 h 1558212"/>
              <a:gd name="connsiteX90" fmla="*/ 5449078 w 5628947"/>
              <a:gd name="connsiteY90" fmla="*/ 1474236 h 1558212"/>
              <a:gd name="connsiteX91" fmla="*/ 5467739 w 5628947"/>
              <a:gd name="connsiteY91" fmla="*/ 1492898 h 1558212"/>
              <a:gd name="connsiteX92" fmla="*/ 5533053 w 5628947"/>
              <a:gd name="connsiteY92" fmla="*/ 1511559 h 1558212"/>
              <a:gd name="connsiteX93" fmla="*/ 5561045 w 5628947"/>
              <a:gd name="connsiteY93" fmla="*/ 1530220 h 1558212"/>
              <a:gd name="connsiteX94" fmla="*/ 5626359 w 5628947"/>
              <a:gd name="connsiteY94" fmla="*/ 1548881 h 1558212"/>
              <a:gd name="connsiteX95" fmla="*/ 5626359 w 5628947"/>
              <a:gd name="connsiteY95" fmla="*/ 1558212 h 1558212"/>
              <a:gd name="connsiteX0" fmla="*/ 0 w 5628947"/>
              <a:gd name="connsiteY0" fmla="*/ 0 h 1558212"/>
              <a:gd name="connsiteX1" fmla="*/ 27992 w 5628947"/>
              <a:gd name="connsiteY1" fmla="*/ 9330 h 1558212"/>
              <a:gd name="connsiteX2" fmla="*/ 37323 w 5628947"/>
              <a:gd name="connsiteY2" fmla="*/ 37322 h 1558212"/>
              <a:gd name="connsiteX3" fmla="*/ 74645 w 5628947"/>
              <a:gd name="connsiteY3" fmla="*/ 93306 h 1558212"/>
              <a:gd name="connsiteX4" fmla="*/ 74645 w 5628947"/>
              <a:gd name="connsiteY4" fmla="*/ 93306 h 1558212"/>
              <a:gd name="connsiteX5" fmla="*/ 130629 w 5628947"/>
              <a:gd name="connsiteY5" fmla="*/ 130628 h 1558212"/>
              <a:gd name="connsiteX6" fmla="*/ 251927 w 5628947"/>
              <a:gd name="connsiteY6" fmla="*/ 149289 h 1558212"/>
              <a:gd name="connsiteX7" fmla="*/ 401216 w 5628947"/>
              <a:gd name="connsiteY7" fmla="*/ 149289 h 1558212"/>
              <a:gd name="connsiteX8" fmla="*/ 457200 w 5628947"/>
              <a:gd name="connsiteY8" fmla="*/ 130628 h 1558212"/>
              <a:gd name="connsiteX9" fmla="*/ 559837 w 5628947"/>
              <a:gd name="connsiteY9" fmla="*/ 139959 h 1558212"/>
              <a:gd name="connsiteX10" fmla="*/ 597159 w 5628947"/>
              <a:gd name="connsiteY10" fmla="*/ 149289 h 1558212"/>
              <a:gd name="connsiteX11" fmla="*/ 615821 w 5628947"/>
              <a:gd name="connsiteY11" fmla="*/ 167951 h 1558212"/>
              <a:gd name="connsiteX12" fmla="*/ 671804 w 5628947"/>
              <a:gd name="connsiteY12" fmla="*/ 186612 h 1558212"/>
              <a:gd name="connsiteX13" fmla="*/ 699796 w 5628947"/>
              <a:gd name="connsiteY13" fmla="*/ 195943 h 1558212"/>
              <a:gd name="connsiteX14" fmla="*/ 793102 w 5628947"/>
              <a:gd name="connsiteY14" fmla="*/ 167951 h 1558212"/>
              <a:gd name="connsiteX15" fmla="*/ 821094 w 5628947"/>
              <a:gd name="connsiteY15" fmla="*/ 158620 h 1558212"/>
              <a:gd name="connsiteX16" fmla="*/ 849086 w 5628947"/>
              <a:gd name="connsiteY16" fmla="*/ 149289 h 1558212"/>
              <a:gd name="connsiteX17" fmla="*/ 942392 w 5628947"/>
              <a:gd name="connsiteY17" fmla="*/ 167951 h 1558212"/>
              <a:gd name="connsiteX18" fmla="*/ 1026368 w 5628947"/>
              <a:gd name="connsiteY18" fmla="*/ 195943 h 1558212"/>
              <a:gd name="connsiteX19" fmla="*/ 1054359 w 5628947"/>
              <a:gd name="connsiteY19" fmla="*/ 205273 h 1558212"/>
              <a:gd name="connsiteX20" fmla="*/ 1110343 w 5628947"/>
              <a:gd name="connsiteY20" fmla="*/ 214604 h 1558212"/>
              <a:gd name="connsiteX21" fmla="*/ 1138335 w 5628947"/>
              <a:gd name="connsiteY21" fmla="*/ 223934 h 1558212"/>
              <a:gd name="connsiteX22" fmla="*/ 1194319 w 5628947"/>
              <a:gd name="connsiteY22" fmla="*/ 233265 h 1558212"/>
              <a:gd name="connsiteX23" fmla="*/ 1287625 w 5628947"/>
              <a:gd name="connsiteY23" fmla="*/ 261257 h 1558212"/>
              <a:gd name="connsiteX24" fmla="*/ 1315616 w 5628947"/>
              <a:gd name="connsiteY24" fmla="*/ 270587 h 1558212"/>
              <a:gd name="connsiteX25" fmla="*/ 1343608 w 5628947"/>
              <a:gd name="connsiteY25" fmla="*/ 279918 h 1558212"/>
              <a:gd name="connsiteX26" fmla="*/ 1371600 w 5628947"/>
              <a:gd name="connsiteY26" fmla="*/ 289249 h 1558212"/>
              <a:gd name="connsiteX27" fmla="*/ 1455576 w 5628947"/>
              <a:gd name="connsiteY27" fmla="*/ 335902 h 1558212"/>
              <a:gd name="connsiteX28" fmla="*/ 1530221 w 5628947"/>
              <a:gd name="connsiteY28" fmla="*/ 382555 h 1558212"/>
              <a:gd name="connsiteX29" fmla="*/ 1558212 w 5628947"/>
              <a:gd name="connsiteY29" fmla="*/ 391885 h 1558212"/>
              <a:gd name="connsiteX30" fmla="*/ 1632857 w 5628947"/>
              <a:gd name="connsiteY30" fmla="*/ 429208 h 1558212"/>
              <a:gd name="connsiteX31" fmla="*/ 1660849 w 5628947"/>
              <a:gd name="connsiteY31" fmla="*/ 438538 h 1558212"/>
              <a:gd name="connsiteX32" fmla="*/ 1688841 w 5628947"/>
              <a:gd name="connsiteY32" fmla="*/ 447869 h 1558212"/>
              <a:gd name="connsiteX33" fmla="*/ 1763486 w 5628947"/>
              <a:gd name="connsiteY33" fmla="*/ 457200 h 1558212"/>
              <a:gd name="connsiteX34" fmla="*/ 1978090 w 5628947"/>
              <a:gd name="connsiteY34" fmla="*/ 466530 h 1558212"/>
              <a:gd name="connsiteX35" fmla="*/ 2034074 w 5628947"/>
              <a:gd name="connsiteY35" fmla="*/ 485192 h 1558212"/>
              <a:gd name="connsiteX36" fmla="*/ 2090057 w 5628947"/>
              <a:gd name="connsiteY36" fmla="*/ 513183 h 1558212"/>
              <a:gd name="connsiteX37" fmla="*/ 2136710 w 5628947"/>
              <a:gd name="connsiteY37" fmla="*/ 541175 h 1558212"/>
              <a:gd name="connsiteX38" fmla="*/ 2164702 w 5628947"/>
              <a:gd name="connsiteY38" fmla="*/ 559836 h 1558212"/>
              <a:gd name="connsiteX39" fmla="*/ 2220686 w 5628947"/>
              <a:gd name="connsiteY39" fmla="*/ 578498 h 1558212"/>
              <a:gd name="connsiteX40" fmla="*/ 2295331 w 5628947"/>
              <a:gd name="connsiteY40" fmla="*/ 606489 h 1558212"/>
              <a:gd name="connsiteX41" fmla="*/ 2351314 w 5628947"/>
              <a:gd name="connsiteY41" fmla="*/ 625151 h 1558212"/>
              <a:gd name="connsiteX42" fmla="*/ 2435290 w 5628947"/>
              <a:gd name="connsiteY42" fmla="*/ 643812 h 1558212"/>
              <a:gd name="connsiteX43" fmla="*/ 2565919 w 5628947"/>
              <a:gd name="connsiteY43" fmla="*/ 662473 h 1558212"/>
              <a:gd name="connsiteX44" fmla="*/ 2659225 w 5628947"/>
              <a:gd name="connsiteY44" fmla="*/ 690465 h 1558212"/>
              <a:gd name="connsiteX45" fmla="*/ 2687216 w 5628947"/>
              <a:gd name="connsiteY45" fmla="*/ 709126 h 1558212"/>
              <a:gd name="connsiteX46" fmla="*/ 2743200 w 5628947"/>
              <a:gd name="connsiteY46" fmla="*/ 727787 h 1558212"/>
              <a:gd name="connsiteX47" fmla="*/ 2761861 w 5628947"/>
              <a:gd name="connsiteY47" fmla="*/ 746449 h 1558212"/>
              <a:gd name="connsiteX48" fmla="*/ 2855168 w 5628947"/>
              <a:gd name="connsiteY48" fmla="*/ 765110 h 1558212"/>
              <a:gd name="connsiteX49" fmla="*/ 2883159 w 5628947"/>
              <a:gd name="connsiteY49" fmla="*/ 774440 h 1558212"/>
              <a:gd name="connsiteX50" fmla="*/ 3060441 w 5628947"/>
              <a:gd name="connsiteY50" fmla="*/ 783771 h 1558212"/>
              <a:gd name="connsiteX51" fmla="*/ 3144416 w 5628947"/>
              <a:gd name="connsiteY51" fmla="*/ 811763 h 1558212"/>
              <a:gd name="connsiteX52" fmla="*/ 3172408 w 5628947"/>
              <a:gd name="connsiteY52" fmla="*/ 821094 h 1558212"/>
              <a:gd name="connsiteX53" fmla="*/ 3247053 w 5628947"/>
              <a:gd name="connsiteY53" fmla="*/ 858416 h 1558212"/>
              <a:gd name="connsiteX54" fmla="*/ 3275045 w 5628947"/>
              <a:gd name="connsiteY54" fmla="*/ 867747 h 1558212"/>
              <a:gd name="connsiteX55" fmla="*/ 3442996 w 5628947"/>
              <a:gd name="connsiteY55" fmla="*/ 858416 h 1558212"/>
              <a:gd name="connsiteX56" fmla="*/ 3508310 w 5628947"/>
              <a:gd name="connsiteY56" fmla="*/ 849085 h 1558212"/>
              <a:gd name="connsiteX57" fmla="*/ 3573625 w 5628947"/>
              <a:gd name="connsiteY57" fmla="*/ 858416 h 1558212"/>
              <a:gd name="connsiteX58" fmla="*/ 3620278 w 5628947"/>
              <a:gd name="connsiteY58" fmla="*/ 886408 h 1558212"/>
              <a:gd name="connsiteX59" fmla="*/ 3648270 w 5628947"/>
              <a:gd name="connsiteY59" fmla="*/ 895738 h 1558212"/>
              <a:gd name="connsiteX60" fmla="*/ 3694923 w 5628947"/>
              <a:gd name="connsiteY60" fmla="*/ 933061 h 1558212"/>
              <a:gd name="connsiteX61" fmla="*/ 3722914 w 5628947"/>
              <a:gd name="connsiteY61" fmla="*/ 942392 h 1558212"/>
              <a:gd name="connsiteX62" fmla="*/ 3741576 w 5628947"/>
              <a:gd name="connsiteY62" fmla="*/ 961053 h 1558212"/>
              <a:gd name="connsiteX63" fmla="*/ 3769568 w 5628947"/>
              <a:gd name="connsiteY63" fmla="*/ 970383 h 1558212"/>
              <a:gd name="connsiteX64" fmla="*/ 3946849 w 5628947"/>
              <a:gd name="connsiteY64" fmla="*/ 979714 h 1558212"/>
              <a:gd name="connsiteX65" fmla="*/ 4002833 w 5628947"/>
              <a:gd name="connsiteY65" fmla="*/ 1017036 h 1558212"/>
              <a:gd name="connsiteX66" fmla="*/ 4040155 w 5628947"/>
              <a:gd name="connsiteY66" fmla="*/ 1035698 h 1558212"/>
              <a:gd name="connsiteX67" fmla="*/ 4096139 w 5628947"/>
              <a:gd name="connsiteY67" fmla="*/ 1073020 h 1558212"/>
              <a:gd name="connsiteX68" fmla="*/ 4124131 w 5628947"/>
              <a:gd name="connsiteY68" fmla="*/ 1091681 h 1558212"/>
              <a:gd name="connsiteX69" fmla="*/ 4152123 w 5628947"/>
              <a:gd name="connsiteY69" fmla="*/ 1101012 h 1558212"/>
              <a:gd name="connsiteX70" fmla="*/ 4236098 w 5628947"/>
              <a:gd name="connsiteY70" fmla="*/ 1138334 h 1558212"/>
              <a:gd name="connsiteX71" fmla="*/ 4329404 w 5628947"/>
              <a:gd name="connsiteY71" fmla="*/ 1147665 h 1558212"/>
              <a:gd name="connsiteX72" fmla="*/ 4385388 w 5628947"/>
              <a:gd name="connsiteY72" fmla="*/ 1166326 h 1558212"/>
              <a:gd name="connsiteX73" fmla="*/ 4413380 w 5628947"/>
              <a:gd name="connsiteY73" fmla="*/ 1175657 h 1558212"/>
              <a:gd name="connsiteX74" fmla="*/ 4534678 w 5628947"/>
              <a:gd name="connsiteY74" fmla="*/ 1156996 h 1558212"/>
              <a:gd name="connsiteX75" fmla="*/ 4599992 w 5628947"/>
              <a:gd name="connsiteY75" fmla="*/ 1138334 h 1558212"/>
              <a:gd name="connsiteX76" fmla="*/ 4861249 w 5628947"/>
              <a:gd name="connsiteY76" fmla="*/ 1129004 h 1558212"/>
              <a:gd name="connsiteX77" fmla="*/ 4917233 w 5628947"/>
              <a:gd name="connsiteY77" fmla="*/ 1063689 h 1558212"/>
              <a:gd name="connsiteX78" fmla="*/ 4973216 w 5628947"/>
              <a:gd name="connsiteY78" fmla="*/ 1045028 h 1558212"/>
              <a:gd name="connsiteX79" fmla="*/ 5010539 w 5628947"/>
              <a:gd name="connsiteY79" fmla="*/ 1054359 h 1558212"/>
              <a:gd name="connsiteX80" fmla="*/ 5066523 w 5628947"/>
              <a:gd name="connsiteY80" fmla="*/ 1101012 h 1558212"/>
              <a:gd name="connsiteX81" fmla="*/ 5113176 w 5628947"/>
              <a:gd name="connsiteY81" fmla="*/ 1138334 h 1558212"/>
              <a:gd name="connsiteX82" fmla="*/ 5122506 w 5628947"/>
              <a:gd name="connsiteY82" fmla="*/ 1166326 h 1558212"/>
              <a:gd name="connsiteX83" fmla="*/ 5169159 w 5628947"/>
              <a:gd name="connsiteY83" fmla="*/ 1203649 h 1558212"/>
              <a:gd name="connsiteX84" fmla="*/ 5215812 w 5628947"/>
              <a:gd name="connsiteY84" fmla="*/ 1231640 h 1558212"/>
              <a:gd name="connsiteX85" fmla="*/ 5271796 w 5628947"/>
              <a:gd name="connsiteY85" fmla="*/ 1306285 h 1558212"/>
              <a:gd name="connsiteX86" fmla="*/ 5281127 w 5628947"/>
              <a:gd name="connsiteY86" fmla="*/ 1334277 h 1558212"/>
              <a:gd name="connsiteX87" fmla="*/ 5309119 w 5628947"/>
              <a:gd name="connsiteY87" fmla="*/ 1362269 h 1558212"/>
              <a:gd name="connsiteX88" fmla="*/ 5346441 w 5628947"/>
              <a:gd name="connsiteY88" fmla="*/ 1399592 h 1558212"/>
              <a:gd name="connsiteX89" fmla="*/ 5393094 w 5628947"/>
              <a:gd name="connsiteY89" fmla="*/ 1436914 h 1558212"/>
              <a:gd name="connsiteX90" fmla="*/ 5449078 w 5628947"/>
              <a:gd name="connsiteY90" fmla="*/ 1474236 h 1558212"/>
              <a:gd name="connsiteX91" fmla="*/ 5467739 w 5628947"/>
              <a:gd name="connsiteY91" fmla="*/ 1492898 h 1558212"/>
              <a:gd name="connsiteX92" fmla="*/ 5533053 w 5628947"/>
              <a:gd name="connsiteY92" fmla="*/ 1511559 h 1558212"/>
              <a:gd name="connsiteX93" fmla="*/ 5561045 w 5628947"/>
              <a:gd name="connsiteY93" fmla="*/ 1530220 h 1558212"/>
              <a:gd name="connsiteX94" fmla="*/ 5626359 w 5628947"/>
              <a:gd name="connsiteY94" fmla="*/ 1548881 h 1558212"/>
              <a:gd name="connsiteX95" fmla="*/ 5626359 w 5628947"/>
              <a:gd name="connsiteY95" fmla="*/ 1558212 h 1558212"/>
              <a:gd name="connsiteX0" fmla="*/ 0 w 5628947"/>
              <a:gd name="connsiteY0" fmla="*/ 0 h 1558212"/>
              <a:gd name="connsiteX1" fmla="*/ 27992 w 5628947"/>
              <a:gd name="connsiteY1" fmla="*/ 9330 h 1558212"/>
              <a:gd name="connsiteX2" fmla="*/ 37323 w 5628947"/>
              <a:gd name="connsiteY2" fmla="*/ 37322 h 1558212"/>
              <a:gd name="connsiteX3" fmla="*/ 74645 w 5628947"/>
              <a:gd name="connsiteY3" fmla="*/ 93306 h 1558212"/>
              <a:gd name="connsiteX4" fmla="*/ 74645 w 5628947"/>
              <a:gd name="connsiteY4" fmla="*/ 93306 h 1558212"/>
              <a:gd name="connsiteX5" fmla="*/ 130629 w 5628947"/>
              <a:gd name="connsiteY5" fmla="*/ 130628 h 1558212"/>
              <a:gd name="connsiteX6" fmla="*/ 251927 w 5628947"/>
              <a:gd name="connsiteY6" fmla="*/ 149289 h 1558212"/>
              <a:gd name="connsiteX7" fmla="*/ 401216 w 5628947"/>
              <a:gd name="connsiteY7" fmla="*/ 149289 h 1558212"/>
              <a:gd name="connsiteX8" fmla="*/ 457200 w 5628947"/>
              <a:gd name="connsiteY8" fmla="*/ 130628 h 1558212"/>
              <a:gd name="connsiteX9" fmla="*/ 559837 w 5628947"/>
              <a:gd name="connsiteY9" fmla="*/ 139959 h 1558212"/>
              <a:gd name="connsiteX10" fmla="*/ 597159 w 5628947"/>
              <a:gd name="connsiteY10" fmla="*/ 149289 h 1558212"/>
              <a:gd name="connsiteX11" fmla="*/ 615821 w 5628947"/>
              <a:gd name="connsiteY11" fmla="*/ 167951 h 1558212"/>
              <a:gd name="connsiteX12" fmla="*/ 671804 w 5628947"/>
              <a:gd name="connsiteY12" fmla="*/ 186612 h 1558212"/>
              <a:gd name="connsiteX13" fmla="*/ 699796 w 5628947"/>
              <a:gd name="connsiteY13" fmla="*/ 195943 h 1558212"/>
              <a:gd name="connsiteX14" fmla="*/ 793102 w 5628947"/>
              <a:gd name="connsiteY14" fmla="*/ 167951 h 1558212"/>
              <a:gd name="connsiteX15" fmla="*/ 821094 w 5628947"/>
              <a:gd name="connsiteY15" fmla="*/ 158620 h 1558212"/>
              <a:gd name="connsiteX16" fmla="*/ 849086 w 5628947"/>
              <a:gd name="connsiteY16" fmla="*/ 149289 h 1558212"/>
              <a:gd name="connsiteX17" fmla="*/ 942392 w 5628947"/>
              <a:gd name="connsiteY17" fmla="*/ 167951 h 1558212"/>
              <a:gd name="connsiteX18" fmla="*/ 1026368 w 5628947"/>
              <a:gd name="connsiteY18" fmla="*/ 195943 h 1558212"/>
              <a:gd name="connsiteX19" fmla="*/ 1054359 w 5628947"/>
              <a:gd name="connsiteY19" fmla="*/ 205273 h 1558212"/>
              <a:gd name="connsiteX20" fmla="*/ 1110343 w 5628947"/>
              <a:gd name="connsiteY20" fmla="*/ 214604 h 1558212"/>
              <a:gd name="connsiteX21" fmla="*/ 1138335 w 5628947"/>
              <a:gd name="connsiteY21" fmla="*/ 223934 h 1558212"/>
              <a:gd name="connsiteX22" fmla="*/ 1194319 w 5628947"/>
              <a:gd name="connsiteY22" fmla="*/ 233265 h 1558212"/>
              <a:gd name="connsiteX23" fmla="*/ 1287625 w 5628947"/>
              <a:gd name="connsiteY23" fmla="*/ 261257 h 1558212"/>
              <a:gd name="connsiteX24" fmla="*/ 1315616 w 5628947"/>
              <a:gd name="connsiteY24" fmla="*/ 270587 h 1558212"/>
              <a:gd name="connsiteX25" fmla="*/ 1343608 w 5628947"/>
              <a:gd name="connsiteY25" fmla="*/ 279918 h 1558212"/>
              <a:gd name="connsiteX26" fmla="*/ 1371600 w 5628947"/>
              <a:gd name="connsiteY26" fmla="*/ 289249 h 1558212"/>
              <a:gd name="connsiteX27" fmla="*/ 1455576 w 5628947"/>
              <a:gd name="connsiteY27" fmla="*/ 335902 h 1558212"/>
              <a:gd name="connsiteX28" fmla="*/ 1530221 w 5628947"/>
              <a:gd name="connsiteY28" fmla="*/ 382555 h 1558212"/>
              <a:gd name="connsiteX29" fmla="*/ 1558212 w 5628947"/>
              <a:gd name="connsiteY29" fmla="*/ 391885 h 1558212"/>
              <a:gd name="connsiteX30" fmla="*/ 1632857 w 5628947"/>
              <a:gd name="connsiteY30" fmla="*/ 429208 h 1558212"/>
              <a:gd name="connsiteX31" fmla="*/ 1660849 w 5628947"/>
              <a:gd name="connsiteY31" fmla="*/ 438538 h 1558212"/>
              <a:gd name="connsiteX32" fmla="*/ 1688841 w 5628947"/>
              <a:gd name="connsiteY32" fmla="*/ 447869 h 1558212"/>
              <a:gd name="connsiteX33" fmla="*/ 1763486 w 5628947"/>
              <a:gd name="connsiteY33" fmla="*/ 457200 h 1558212"/>
              <a:gd name="connsiteX34" fmla="*/ 1978090 w 5628947"/>
              <a:gd name="connsiteY34" fmla="*/ 466530 h 1558212"/>
              <a:gd name="connsiteX35" fmla="*/ 2034074 w 5628947"/>
              <a:gd name="connsiteY35" fmla="*/ 485192 h 1558212"/>
              <a:gd name="connsiteX36" fmla="*/ 2090057 w 5628947"/>
              <a:gd name="connsiteY36" fmla="*/ 513183 h 1558212"/>
              <a:gd name="connsiteX37" fmla="*/ 2136710 w 5628947"/>
              <a:gd name="connsiteY37" fmla="*/ 541175 h 1558212"/>
              <a:gd name="connsiteX38" fmla="*/ 2164702 w 5628947"/>
              <a:gd name="connsiteY38" fmla="*/ 559836 h 1558212"/>
              <a:gd name="connsiteX39" fmla="*/ 2220686 w 5628947"/>
              <a:gd name="connsiteY39" fmla="*/ 578498 h 1558212"/>
              <a:gd name="connsiteX40" fmla="*/ 2295331 w 5628947"/>
              <a:gd name="connsiteY40" fmla="*/ 606489 h 1558212"/>
              <a:gd name="connsiteX41" fmla="*/ 2351314 w 5628947"/>
              <a:gd name="connsiteY41" fmla="*/ 625151 h 1558212"/>
              <a:gd name="connsiteX42" fmla="*/ 2435290 w 5628947"/>
              <a:gd name="connsiteY42" fmla="*/ 643812 h 1558212"/>
              <a:gd name="connsiteX43" fmla="*/ 2565919 w 5628947"/>
              <a:gd name="connsiteY43" fmla="*/ 662473 h 1558212"/>
              <a:gd name="connsiteX44" fmla="*/ 2659225 w 5628947"/>
              <a:gd name="connsiteY44" fmla="*/ 690465 h 1558212"/>
              <a:gd name="connsiteX45" fmla="*/ 2687216 w 5628947"/>
              <a:gd name="connsiteY45" fmla="*/ 709126 h 1558212"/>
              <a:gd name="connsiteX46" fmla="*/ 2743200 w 5628947"/>
              <a:gd name="connsiteY46" fmla="*/ 727787 h 1558212"/>
              <a:gd name="connsiteX47" fmla="*/ 2761861 w 5628947"/>
              <a:gd name="connsiteY47" fmla="*/ 746449 h 1558212"/>
              <a:gd name="connsiteX48" fmla="*/ 2855168 w 5628947"/>
              <a:gd name="connsiteY48" fmla="*/ 765110 h 1558212"/>
              <a:gd name="connsiteX49" fmla="*/ 2883159 w 5628947"/>
              <a:gd name="connsiteY49" fmla="*/ 774440 h 1558212"/>
              <a:gd name="connsiteX50" fmla="*/ 3060441 w 5628947"/>
              <a:gd name="connsiteY50" fmla="*/ 783771 h 1558212"/>
              <a:gd name="connsiteX51" fmla="*/ 3144416 w 5628947"/>
              <a:gd name="connsiteY51" fmla="*/ 811763 h 1558212"/>
              <a:gd name="connsiteX52" fmla="*/ 3172408 w 5628947"/>
              <a:gd name="connsiteY52" fmla="*/ 821094 h 1558212"/>
              <a:gd name="connsiteX53" fmla="*/ 3247053 w 5628947"/>
              <a:gd name="connsiteY53" fmla="*/ 858416 h 1558212"/>
              <a:gd name="connsiteX54" fmla="*/ 3275045 w 5628947"/>
              <a:gd name="connsiteY54" fmla="*/ 867747 h 1558212"/>
              <a:gd name="connsiteX55" fmla="*/ 3442996 w 5628947"/>
              <a:gd name="connsiteY55" fmla="*/ 858416 h 1558212"/>
              <a:gd name="connsiteX56" fmla="*/ 3508310 w 5628947"/>
              <a:gd name="connsiteY56" fmla="*/ 849085 h 1558212"/>
              <a:gd name="connsiteX57" fmla="*/ 3573625 w 5628947"/>
              <a:gd name="connsiteY57" fmla="*/ 858416 h 1558212"/>
              <a:gd name="connsiteX58" fmla="*/ 3620278 w 5628947"/>
              <a:gd name="connsiteY58" fmla="*/ 886408 h 1558212"/>
              <a:gd name="connsiteX59" fmla="*/ 3648270 w 5628947"/>
              <a:gd name="connsiteY59" fmla="*/ 895738 h 1558212"/>
              <a:gd name="connsiteX60" fmla="*/ 3694923 w 5628947"/>
              <a:gd name="connsiteY60" fmla="*/ 933061 h 1558212"/>
              <a:gd name="connsiteX61" fmla="*/ 3722914 w 5628947"/>
              <a:gd name="connsiteY61" fmla="*/ 942392 h 1558212"/>
              <a:gd name="connsiteX62" fmla="*/ 3741576 w 5628947"/>
              <a:gd name="connsiteY62" fmla="*/ 961053 h 1558212"/>
              <a:gd name="connsiteX63" fmla="*/ 3769568 w 5628947"/>
              <a:gd name="connsiteY63" fmla="*/ 970383 h 1558212"/>
              <a:gd name="connsiteX64" fmla="*/ 3946849 w 5628947"/>
              <a:gd name="connsiteY64" fmla="*/ 979714 h 1558212"/>
              <a:gd name="connsiteX65" fmla="*/ 4002833 w 5628947"/>
              <a:gd name="connsiteY65" fmla="*/ 1017036 h 1558212"/>
              <a:gd name="connsiteX66" fmla="*/ 4040155 w 5628947"/>
              <a:gd name="connsiteY66" fmla="*/ 1035698 h 1558212"/>
              <a:gd name="connsiteX67" fmla="*/ 4096139 w 5628947"/>
              <a:gd name="connsiteY67" fmla="*/ 1073020 h 1558212"/>
              <a:gd name="connsiteX68" fmla="*/ 4124131 w 5628947"/>
              <a:gd name="connsiteY68" fmla="*/ 1091681 h 1558212"/>
              <a:gd name="connsiteX69" fmla="*/ 4152123 w 5628947"/>
              <a:gd name="connsiteY69" fmla="*/ 1101012 h 1558212"/>
              <a:gd name="connsiteX70" fmla="*/ 4236098 w 5628947"/>
              <a:gd name="connsiteY70" fmla="*/ 1138334 h 1558212"/>
              <a:gd name="connsiteX71" fmla="*/ 4329404 w 5628947"/>
              <a:gd name="connsiteY71" fmla="*/ 1147665 h 1558212"/>
              <a:gd name="connsiteX72" fmla="*/ 4385388 w 5628947"/>
              <a:gd name="connsiteY72" fmla="*/ 1166326 h 1558212"/>
              <a:gd name="connsiteX73" fmla="*/ 4413380 w 5628947"/>
              <a:gd name="connsiteY73" fmla="*/ 1175657 h 1558212"/>
              <a:gd name="connsiteX74" fmla="*/ 4534678 w 5628947"/>
              <a:gd name="connsiteY74" fmla="*/ 1156996 h 1558212"/>
              <a:gd name="connsiteX75" fmla="*/ 4599992 w 5628947"/>
              <a:gd name="connsiteY75" fmla="*/ 1138334 h 1558212"/>
              <a:gd name="connsiteX76" fmla="*/ 4861249 w 5628947"/>
              <a:gd name="connsiteY76" fmla="*/ 1129004 h 1558212"/>
              <a:gd name="connsiteX77" fmla="*/ 4733741 w 5628947"/>
              <a:gd name="connsiteY77" fmla="*/ 1130867 h 1558212"/>
              <a:gd name="connsiteX78" fmla="*/ 4917233 w 5628947"/>
              <a:gd name="connsiteY78" fmla="*/ 1063689 h 1558212"/>
              <a:gd name="connsiteX79" fmla="*/ 4973216 w 5628947"/>
              <a:gd name="connsiteY79" fmla="*/ 1045028 h 1558212"/>
              <a:gd name="connsiteX80" fmla="*/ 5010539 w 5628947"/>
              <a:gd name="connsiteY80" fmla="*/ 1054359 h 1558212"/>
              <a:gd name="connsiteX81" fmla="*/ 5066523 w 5628947"/>
              <a:gd name="connsiteY81" fmla="*/ 1101012 h 1558212"/>
              <a:gd name="connsiteX82" fmla="*/ 5113176 w 5628947"/>
              <a:gd name="connsiteY82" fmla="*/ 1138334 h 1558212"/>
              <a:gd name="connsiteX83" fmla="*/ 5122506 w 5628947"/>
              <a:gd name="connsiteY83" fmla="*/ 1166326 h 1558212"/>
              <a:gd name="connsiteX84" fmla="*/ 5169159 w 5628947"/>
              <a:gd name="connsiteY84" fmla="*/ 1203649 h 1558212"/>
              <a:gd name="connsiteX85" fmla="*/ 5215812 w 5628947"/>
              <a:gd name="connsiteY85" fmla="*/ 1231640 h 1558212"/>
              <a:gd name="connsiteX86" fmla="*/ 5271796 w 5628947"/>
              <a:gd name="connsiteY86" fmla="*/ 1306285 h 1558212"/>
              <a:gd name="connsiteX87" fmla="*/ 5281127 w 5628947"/>
              <a:gd name="connsiteY87" fmla="*/ 1334277 h 1558212"/>
              <a:gd name="connsiteX88" fmla="*/ 5309119 w 5628947"/>
              <a:gd name="connsiteY88" fmla="*/ 1362269 h 1558212"/>
              <a:gd name="connsiteX89" fmla="*/ 5346441 w 5628947"/>
              <a:gd name="connsiteY89" fmla="*/ 1399592 h 1558212"/>
              <a:gd name="connsiteX90" fmla="*/ 5393094 w 5628947"/>
              <a:gd name="connsiteY90" fmla="*/ 1436914 h 1558212"/>
              <a:gd name="connsiteX91" fmla="*/ 5449078 w 5628947"/>
              <a:gd name="connsiteY91" fmla="*/ 1474236 h 1558212"/>
              <a:gd name="connsiteX92" fmla="*/ 5467739 w 5628947"/>
              <a:gd name="connsiteY92" fmla="*/ 1492898 h 1558212"/>
              <a:gd name="connsiteX93" fmla="*/ 5533053 w 5628947"/>
              <a:gd name="connsiteY93" fmla="*/ 1511559 h 1558212"/>
              <a:gd name="connsiteX94" fmla="*/ 5561045 w 5628947"/>
              <a:gd name="connsiteY94" fmla="*/ 1530220 h 1558212"/>
              <a:gd name="connsiteX95" fmla="*/ 5626359 w 5628947"/>
              <a:gd name="connsiteY95" fmla="*/ 1548881 h 1558212"/>
              <a:gd name="connsiteX96" fmla="*/ 5626359 w 5628947"/>
              <a:gd name="connsiteY96" fmla="*/ 1558212 h 1558212"/>
              <a:gd name="connsiteX0" fmla="*/ 0 w 5628947"/>
              <a:gd name="connsiteY0" fmla="*/ 0 h 1558212"/>
              <a:gd name="connsiteX1" fmla="*/ 27992 w 5628947"/>
              <a:gd name="connsiteY1" fmla="*/ 9330 h 1558212"/>
              <a:gd name="connsiteX2" fmla="*/ 37323 w 5628947"/>
              <a:gd name="connsiteY2" fmla="*/ 37322 h 1558212"/>
              <a:gd name="connsiteX3" fmla="*/ 74645 w 5628947"/>
              <a:gd name="connsiteY3" fmla="*/ 93306 h 1558212"/>
              <a:gd name="connsiteX4" fmla="*/ 74645 w 5628947"/>
              <a:gd name="connsiteY4" fmla="*/ 93306 h 1558212"/>
              <a:gd name="connsiteX5" fmla="*/ 130629 w 5628947"/>
              <a:gd name="connsiteY5" fmla="*/ 130628 h 1558212"/>
              <a:gd name="connsiteX6" fmla="*/ 251927 w 5628947"/>
              <a:gd name="connsiteY6" fmla="*/ 149289 h 1558212"/>
              <a:gd name="connsiteX7" fmla="*/ 401216 w 5628947"/>
              <a:gd name="connsiteY7" fmla="*/ 149289 h 1558212"/>
              <a:gd name="connsiteX8" fmla="*/ 457200 w 5628947"/>
              <a:gd name="connsiteY8" fmla="*/ 130628 h 1558212"/>
              <a:gd name="connsiteX9" fmla="*/ 559837 w 5628947"/>
              <a:gd name="connsiteY9" fmla="*/ 139959 h 1558212"/>
              <a:gd name="connsiteX10" fmla="*/ 597159 w 5628947"/>
              <a:gd name="connsiteY10" fmla="*/ 149289 h 1558212"/>
              <a:gd name="connsiteX11" fmla="*/ 615821 w 5628947"/>
              <a:gd name="connsiteY11" fmla="*/ 167951 h 1558212"/>
              <a:gd name="connsiteX12" fmla="*/ 671804 w 5628947"/>
              <a:gd name="connsiteY12" fmla="*/ 186612 h 1558212"/>
              <a:gd name="connsiteX13" fmla="*/ 699796 w 5628947"/>
              <a:gd name="connsiteY13" fmla="*/ 195943 h 1558212"/>
              <a:gd name="connsiteX14" fmla="*/ 793102 w 5628947"/>
              <a:gd name="connsiteY14" fmla="*/ 167951 h 1558212"/>
              <a:gd name="connsiteX15" fmla="*/ 821094 w 5628947"/>
              <a:gd name="connsiteY15" fmla="*/ 158620 h 1558212"/>
              <a:gd name="connsiteX16" fmla="*/ 849086 w 5628947"/>
              <a:gd name="connsiteY16" fmla="*/ 149289 h 1558212"/>
              <a:gd name="connsiteX17" fmla="*/ 942392 w 5628947"/>
              <a:gd name="connsiteY17" fmla="*/ 167951 h 1558212"/>
              <a:gd name="connsiteX18" fmla="*/ 1026368 w 5628947"/>
              <a:gd name="connsiteY18" fmla="*/ 195943 h 1558212"/>
              <a:gd name="connsiteX19" fmla="*/ 1054359 w 5628947"/>
              <a:gd name="connsiteY19" fmla="*/ 205273 h 1558212"/>
              <a:gd name="connsiteX20" fmla="*/ 1110343 w 5628947"/>
              <a:gd name="connsiteY20" fmla="*/ 214604 h 1558212"/>
              <a:gd name="connsiteX21" fmla="*/ 1138335 w 5628947"/>
              <a:gd name="connsiteY21" fmla="*/ 223934 h 1558212"/>
              <a:gd name="connsiteX22" fmla="*/ 1194319 w 5628947"/>
              <a:gd name="connsiteY22" fmla="*/ 233265 h 1558212"/>
              <a:gd name="connsiteX23" fmla="*/ 1287625 w 5628947"/>
              <a:gd name="connsiteY23" fmla="*/ 261257 h 1558212"/>
              <a:gd name="connsiteX24" fmla="*/ 1315616 w 5628947"/>
              <a:gd name="connsiteY24" fmla="*/ 270587 h 1558212"/>
              <a:gd name="connsiteX25" fmla="*/ 1343608 w 5628947"/>
              <a:gd name="connsiteY25" fmla="*/ 279918 h 1558212"/>
              <a:gd name="connsiteX26" fmla="*/ 1371600 w 5628947"/>
              <a:gd name="connsiteY26" fmla="*/ 289249 h 1558212"/>
              <a:gd name="connsiteX27" fmla="*/ 1455576 w 5628947"/>
              <a:gd name="connsiteY27" fmla="*/ 335902 h 1558212"/>
              <a:gd name="connsiteX28" fmla="*/ 1530221 w 5628947"/>
              <a:gd name="connsiteY28" fmla="*/ 382555 h 1558212"/>
              <a:gd name="connsiteX29" fmla="*/ 1558212 w 5628947"/>
              <a:gd name="connsiteY29" fmla="*/ 391885 h 1558212"/>
              <a:gd name="connsiteX30" fmla="*/ 1632857 w 5628947"/>
              <a:gd name="connsiteY30" fmla="*/ 429208 h 1558212"/>
              <a:gd name="connsiteX31" fmla="*/ 1660849 w 5628947"/>
              <a:gd name="connsiteY31" fmla="*/ 438538 h 1558212"/>
              <a:gd name="connsiteX32" fmla="*/ 1688841 w 5628947"/>
              <a:gd name="connsiteY32" fmla="*/ 447869 h 1558212"/>
              <a:gd name="connsiteX33" fmla="*/ 1763486 w 5628947"/>
              <a:gd name="connsiteY33" fmla="*/ 457200 h 1558212"/>
              <a:gd name="connsiteX34" fmla="*/ 1978090 w 5628947"/>
              <a:gd name="connsiteY34" fmla="*/ 466530 h 1558212"/>
              <a:gd name="connsiteX35" fmla="*/ 2034074 w 5628947"/>
              <a:gd name="connsiteY35" fmla="*/ 485192 h 1558212"/>
              <a:gd name="connsiteX36" fmla="*/ 2090057 w 5628947"/>
              <a:gd name="connsiteY36" fmla="*/ 513183 h 1558212"/>
              <a:gd name="connsiteX37" fmla="*/ 2136710 w 5628947"/>
              <a:gd name="connsiteY37" fmla="*/ 541175 h 1558212"/>
              <a:gd name="connsiteX38" fmla="*/ 2164702 w 5628947"/>
              <a:gd name="connsiteY38" fmla="*/ 559836 h 1558212"/>
              <a:gd name="connsiteX39" fmla="*/ 2220686 w 5628947"/>
              <a:gd name="connsiteY39" fmla="*/ 578498 h 1558212"/>
              <a:gd name="connsiteX40" fmla="*/ 2295331 w 5628947"/>
              <a:gd name="connsiteY40" fmla="*/ 606489 h 1558212"/>
              <a:gd name="connsiteX41" fmla="*/ 2351314 w 5628947"/>
              <a:gd name="connsiteY41" fmla="*/ 625151 h 1558212"/>
              <a:gd name="connsiteX42" fmla="*/ 2435290 w 5628947"/>
              <a:gd name="connsiteY42" fmla="*/ 643812 h 1558212"/>
              <a:gd name="connsiteX43" fmla="*/ 2565919 w 5628947"/>
              <a:gd name="connsiteY43" fmla="*/ 662473 h 1558212"/>
              <a:gd name="connsiteX44" fmla="*/ 2659225 w 5628947"/>
              <a:gd name="connsiteY44" fmla="*/ 690465 h 1558212"/>
              <a:gd name="connsiteX45" fmla="*/ 2687216 w 5628947"/>
              <a:gd name="connsiteY45" fmla="*/ 709126 h 1558212"/>
              <a:gd name="connsiteX46" fmla="*/ 2743200 w 5628947"/>
              <a:gd name="connsiteY46" fmla="*/ 727787 h 1558212"/>
              <a:gd name="connsiteX47" fmla="*/ 2761861 w 5628947"/>
              <a:gd name="connsiteY47" fmla="*/ 746449 h 1558212"/>
              <a:gd name="connsiteX48" fmla="*/ 2855168 w 5628947"/>
              <a:gd name="connsiteY48" fmla="*/ 765110 h 1558212"/>
              <a:gd name="connsiteX49" fmla="*/ 2883159 w 5628947"/>
              <a:gd name="connsiteY49" fmla="*/ 774440 h 1558212"/>
              <a:gd name="connsiteX50" fmla="*/ 3060441 w 5628947"/>
              <a:gd name="connsiteY50" fmla="*/ 783771 h 1558212"/>
              <a:gd name="connsiteX51" fmla="*/ 3144416 w 5628947"/>
              <a:gd name="connsiteY51" fmla="*/ 811763 h 1558212"/>
              <a:gd name="connsiteX52" fmla="*/ 3172408 w 5628947"/>
              <a:gd name="connsiteY52" fmla="*/ 821094 h 1558212"/>
              <a:gd name="connsiteX53" fmla="*/ 3247053 w 5628947"/>
              <a:gd name="connsiteY53" fmla="*/ 858416 h 1558212"/>
              <a:gd name="connsiteX54" fmla="*/ 3275045 w 5628947"/>
              <a:gd name="connsiteY54" fmla="*/ 867747 h 1558212"/>
              <a:gd name="connsiteX55" fmla="*/ 3442996 w 5628947"/>
              <a:gd name="connsiteY55" fmla="*/ 858416 h 1558212"/>
              <a:gd name="connsiteX56" fmla="*/ 3508310 w 5628947"/>
              <a:gd name="connsiteY56" fmla="*/ 849085 h 1558212"/>
              <a:gd name="connsiteX57" fmla="*/ 3573625 w 5628947"/>
              <a:gd name="connsiteY57" fmla="*/ 858416 h 1558212"/>
              <a:gd name="connsiteX58" fmla="*/ 3620278 w 5628947"/>
              <a:gd name="connsiteY58" fmla="*/ 886408 h 1558212"/>
              <a:gd name="connsiteX59" fmla="*/ 3648270 w 5628947"/>
              <a:gd name="connsiteY59" fmla="*/ 895738 h 1558212"/>
              <a:gd name="connsiteX60" fmla="*/ 3694923 w 5628947"/>
              <a:gd name="connsiteY60" fmla="*/ 933061 h 1558212"/>
              <a:gd name="connsiteX61" fmla="*/ 3722914 w 5628947"/>
              <a:gd name="connsiteY61" fmla="*/ 942392 h 1558212"/>
              <a:gd name="connsiteX62" fmla="*/ 3741576 w 5628947"/>
              <a:gd name="connsiteY62" fmla="*/ 961053 h 1558212"/>
              <a:gd name="connsiteX63" fmla="*/ 3769568 w 5628947"/>
              <a:gd name="connsiteY63" fmla="*/ 970383 h 1558212"/>
              <a:gd name="connsiteX64" fmla="*/ 3946849 w 5628947"/>
              <a:gd name="connsiteY64" fmla="*/ 979714 h 1558212"/>
              <a:gd name="connsiteX65" fmla="*/ 4002833 w 5628947"/>
              <a:gd name="connsiteY65" fmla="*/ 1017036 h 1558212"/>
              <a:gd name="connsiteX66" fmla="*/ 4040155 w 5628947"/>
              <a:gd name="connsiteY66" fmla="*/ 1035698 h 1558212"/>
              <a:gd name="connsiteX67" fmla="*/ 4096139 w 5628947"/>
              <a:gd name="connsiteY67" fmla="*/ 1073020 h 1558212"/>
              <a:gd name="connsiteX68" fmla="*/ 4124131 w 5628947"/>
              <a:gd name="connsiteY68" fmla="*/ 1091681 h 1558212"/>
              <a:gd name="connsiteX69" fmla="*/ 4152123 w 5628947"/>
              <a:gd name="connsiteY69" fmla="*/ 1101012 h 1558212"/>
              <a:gd name="connsiteX70" fmla="*/ 4236098 w 5628947"/>
              <a:gd name="connsiteY70" fmla="*/ 1138334 h 1558212"/>
              <a:gd name="connsiteX71" fmla="*/ 4329404 w 5628947"/>
              <a:gd name="connsiteY71" fmla="*/ 1147665 h 1558212"/>
              <a:gd name="connsiteX72" fmla="*/ 4385388 w 5628947"/>
              <a:gd name="connsiteY72" fmla="*/ 1166326 h 1558212"/>
              <a:gd name="connsiteX73" fmla="*/ 4413380 w 5628947"/>
              <a:gd name="connsiteY73" fmla="*/ 1175657 h 1558212"/>
              <a:gd name="connsiteX74" fmla="*/ 4534678 w 5628947"/>
              <a:gd name="connsiteY74" fmla="*/ 1156996 h 1558212"/>
              <a:gd name="connsiteX75" fmla="*/ 4599992 w 5628947"/>
              <a:gd name="connsiteY75" fmla="*/ 1138334 h 1558212"/>
              <a:gd name="connsiteX76" fmla="*/ 4861249 w 5628947"/>
              <a:gd name="connsiteY76" fmla="*/ 1129004 h 1558212"/>
              <a:gd name="connsiteX77" fmla="*/ 4733741 w 5628947"/>
              <a:gd name="connsiteY77" fmla="*/ 1130867 h 1558212"/>
              <a:gd name="connsiteX78" fmla="*/ 4917233 w 5628947"/>
              <a:gd name="connsiteY78" fmla="*/ 1063689 h 1558212"/>
              <a:gd name="connsiteX79" fmla="*/ 4973216 w 5628947"/>
              <a:gd name="connsiteY79" fmla="*/ 1045028 h 1558212"/>
              <a:gd name="connsiteX80" fmla="*/ 5010539 w 5628947"/>
              <a:gd name="connsiteY80" fmla="*/ 1054359 h 1558212"/>
              <a:gd name="connsiteX81" fmla="*/ 5066523 w 5628947"/>
              <a:gd name="connsiteY81" fmla="*/ 1101012 h 1558212"/>
              <a:gd name="connsiteX82" fmla="*/ 5113176 w 5628947"/>
              <a:gd name="connsiteY82" fmla="*/ 1138334 h 1558212"/>
              <a:gd name="connsiteX83" fmla="*/ 5122506 w 5628947"/>
              <a:gd name="connsiteY83" fmla="*/ 1166326 h 1558212"/>
              <a:gd name="connsiteX84" fmla="*/ 5169159 w 5628947"/>
              <a:gd name="connsiteY84" fmla="*/ 1203649 h 1558212"/>
              <a:gd name="connsiteX85" fmla="*/ 5215812 w 5628947"/>
              <a:gd name="connsiteY85" fmla="*/ 1231640 h 1558212"/>
              <a:gd name="connsiteX86" fmla="*/ 5271796 w 5628947"/>
              <a:gd name="connsiteY86" fmla="*/ 1306285 h 1558212"/>
              <a:gd name="connsiteX87" fmla="*/ 5281127 w 5628947"/>
              <a:gd name="connsiteY87" fmla="*/ 1334277 h 1558212"/>
              <a:gd name="connsiteX88" fmla="*/ 5309119 w 5628947"/>
              <a:gd name="connsiteY88" fmla="*/ 1362269 h 1558212"/>
              <a:gd name="connsiteX89" fmla="*/ 5346441 w 5628947"/>
              <a:gd name="connsiteY89" fmla="*/ 1399592 h 1558212"/>
              <a:gd name="connsiteX90" fmla="*/ 5393094 w 5628947"/>
              <a:gd name="connsiteY90" fmla="*/ 1436914 h 1558212"/>
              <a:gd name="connsiteX91" fmla="*/ 5449078 w 5628947"/>
              <a:gd name="connsiteY91" fmla="*/ 1474236 h 1558212"/>
              <a:gd name="connsiteX92" fmla="*/ 5467739 w 5628947"/>
              <a:gd name="connsiteY92" fmla="*/ 1492898 h 1558212"/>
              <a:gd name="connsiteX93" fmla="*/ 5533053 w 5628947"/>
              <a:gd name="connsiteY93" fmla="*/ 1511559 h 1558212"/>
              <a:gd name="connsiteX94" fmla="*/ 5561045 w 5628947"/>
              <a:gd name="connsiteY94" fmla="*/ 1530220 h 1558212"/>
              <a:gd name="connsiteX95" fmla="*/ 5626359 w 5628947"/>
              <a:gd name="connsiteY95" fmla="*/ 1548881 h 1558212"/>
              <a:gd name="connsiteX96" fmla="*/ 5626359 w 5628947"/>
              <a:gd name="connsiteY96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628947" h="1558212">
                <a:moveTo>
                  <a:pt x="0" y="0"/>
                </a:moveTo>
                <a:cubicBezTo>
                  <a:pt x="9331" y="3110"/>
                  <a:pt x="21037" y="2375"/>
                  <a:pt x="27992" y="9330"/>
                </a:cubicBezTo>
                <a:cubicBezTo>
                  <a:pt x="34947" y="16285"/>
                  <a:pt x="32547" y="28724"/>
                  <a:pt x="37323" y="37322"/>
                </a:cubicBezTo>
                <a:cubicBezTo>
                  <a:pt x="48215" y="56928"/>
                  <a:pt x="62204" y="74645"/>
                  <a:pt x="74645" y="93306"/>
                </a:cubicBezTo>
                <a:lnTo>
                  <a:pt x="74645" y="93306"/>
                </a:lnTo>
                <a:cubicBezTo>
                  <a:pt x="93306" y="105747"/>
                  <a:pt x="108871" y="125188"/>
                  <a:pt x="130629" y="130628"/>
                </a:cubicBezTo>
                <a:cubicBezTo>
                  <a:pt x="195274" y="146790"/>
                  <a:pt x="155206" y="138543"/>
                  <a:pt x="251927" y="149289"/>
                </a:cubicBezTo>
                <a:cubicBezTo>
                  <a:pt x="313149" y="169697"/>
                  <a:pt x="291722" y="166578"/>
                  <a:pt x="401216" y="149289"/>
                </a:cubicBezTo>
                <a:cubicBezTo>
                  <a:pt x="420646" y="146221"/>
                  <a:pt x="457200" y="130628"/>
                  <a:pt x="457200" y="130628"/>
                </a:cubicBezTo>
                <a:cubicBezTo>
                  <a:pt x="491412" y="133738"/>
                  <a:pt x="525785" y="135419"/>
                  <a:pt x="559837" y="139959"/>
                </a:cubicBezTo>
                <a:cubicBezTo>
                  <a:pt x="572548" y="141654"/>
                  <a:pt x="585689" y="143554"/>
                  <a:pt x="597159" y="149289"/>
                </a:cubicBezTo>
                <a:cubicBezTo>
                  <a:pt x="605028" y="153223"/>
                  <a:pt x="607952" y="164017"/>
                  <a:pt x="615821" y="167951"/>
                </a:cubicBezTo>
                <a:cubicBezTo>
                  <a:pt x="633415" y="176748"/>
                  <a:pt x="653143" y="180392"/>
                  <a:pt x="671804" y="186612"/>
                </a:cubicBezTo>
                <a:lnTo>
                  <a:pt x="699796" y="195943"/>
                </a:lnTo>
                <a:cubicBezTo>
                  <a:pt x="756200" y="181842"/>
                  <a:pt x="724956" y="190666"/>
                  <a:pt x="793102" y="167951"/>
                </a:cubicBezTo>
                <a:lnTo>
                  <a:pt x="821094" y="158620"/>
                </a:lnTo>
                <a:lnTo>
                  <a:pt x="849086" y="149289"/>
                </a:lnTo>
                <a:cubicBezTo>
                  <a:pt x="886923" y="155595"/>
                  <a:pt x="907590" y="157510"/>
                  <a:pt x="942392" y="167951"/>
                </a:cubicBezTo>
                <a:cubicBezTo>
                  <a:pt x="942437" y="167965"/>
                  <a:pt x="1012350" y="191270"/>
                  <a:pt x="1026368" y="195943"/>
                </a:cubicBezTo>
                <a:cubicBezTo>
                  <a:pt x="1035698" y="199053"/>
                  <a:pt x="1044658" y="203656"/>
                  <a:pt x="1054359" y="205273"/>
                </a:cubicBezTo>
                <a:cubicBezTo>
                  <a:pt x="1073020" y="208383"/>
                  <a:pt x="1091875" y="210500"/>
                  <a:pt x="1110343" y="214604"/>
                </a:cubicBezTo>
                <a:cubicBezTo>
                  <a:pt x="1119944" y="216738"/>
                  <a:pt x="1128734" y="221800"/>
                  <a:pt x="1138335" y="223934"/>
                </a:cubicBezTo>
                <a:cubicBezTo>
                  <a:pt x="1156803" y="228038"/>
                  <a:pt x="1175768" y="229555"/>
                  <a:pt x="1194319" y="233265"/>
                </a:cubicBezTo>
                <a:cubicBezTo>
                  <a:pt x="1229568" y="240315"/>
                  <a:pt x="1251928" y="249358"/>
                  <a:pt x="1287625" y="261257"/>
                </a:cubicBezTo>
                <a:lnTo>
                  <a:pt x="1315616" y="270587"/>
                </a:lnTo>
                <a:lnTo>
                  <a:pt x="1343608" y="279918"/>
                </a:lnTo>
                <a:cubicBezTo>
                  <a:pt x="1352939" y="283028"/>
                  <a:pt x="1363416" y="283793"/>
                  <a:pt x="1371600" y="289249"/>
                </a:cubicBezTo>
                <a:cubicBezTo>
                  <a:pt x="1435768" y="332027"/>
                  <a:pt x="1406307" y="319478"/>
                  <a:pt x="1455576" y="335902"/>
                </a:cubicBezTo>
                <a:cubicBezTo>
                  <a:pt x="1485148" y="380261"/>
                  <a:pt x="1463599" y="360348"/>
                  <a:pt x="1530221" y="382555"/>
                </a:cubicBezTo>
                <a:lnTo>
                  <a:pt x="1558212" y="391885"/>
                </a:lnTo>
                <a:cubicBezTo>
                  <a:pt x="1590783" y="424456"/>
                  <a:pt x="1568529" y="407766"/>
                  <a:pt x="1632857" y="429208"/>
                </a:cubicBezTo>
                <a:lnTo>
                  <a:pt x="1660849" y="438538"/>
                </a:lnTo>
                <a:cubicBezTo>
                  <a:pt x="1670180" y="441648"/>
                  <a:pt x="1679082" y="446649"/>
                  <a:pt x="1688841" y="447869"/>
                </a:cubicBezTo>
                <a:cubicBezTo>
                  <a:pt x="1713723" y="450979"/>
                  <a:pt x="1738463" y="455586"/>
                  <a:pt x="1763486" y="457200"/>
                </a:cubicBezTo>
                <a:cubicBezTo>
                  <a:pt x="1834940" y="461810"/>
                  <a:pt x="1906555" y="463420"/>
                  <a:pt x="1978090" y="466530"/>
                </a:cubicBezTo>
                <a:cubicBezTo>
                  <a:pt x="1996751" y="472751"/>
                  <a:pt x="2017707" y="474280"/>
                  <a:pt x="2034074" y="485192"/>
                </a:cubicBezTo>
                <a:cubicBezTo>
                  <a:pt x="2070248" y="509309"/>
                  <a:pt x="2051427" y="500307"/>
                  <a:pt x="2090057" y="513183"/>
                </a:cubicBezTo>
                <a:cubicBezTo>
                  <a:pt x="2126508" y="549634"/>
                  <a:pt x="2088261" y="516951"/>
                  <a:pt x="2136710" y="541175"/>
                </a:cubicBezTo>
                <a:cubicBezTo>
                  <a:pt x="2146740" y="546190"/>
                  <a:pt x="2154455" y="555282"/>
                  <a:pt x="2164702" y="559836"/>
                </a:cubicBezTo>
                <a:cubicBezTo>
                  <a:pt x="2182677" y="567825"/>
                  <a:pt x="2204319" y="567587"/>
                  <a:pt x="2220686" y="578498"/>
                </a:cubicBezTo>
                <a:cubicBezTo>
                  <a:pt x="2269401" y="610974"/>
                  <a:pt x="2227036" y="587863"/>
                  <a:pt x="2295331" y="606489"/>
                </a:cubicBezTo>
                <a:cubicBezTo>
                  <a:pt x="2314308" y="611665"/>
                  <a:pt x="2332231" y="620381"/>
                  <a:pt x="2351314" y="625151"/>
                </a:cubicBezTo>
                <a:cubicBezTo>
                  <a:pt x="2382120" y="632852"/>
                  <a:pt x="2403149" y="638737"/>
                  <a:pt x="2435290" y="643812"/>
                </a:cubicBezTo>
                <a:cubicBezTo>
                  <a:pt x="2478737" y="650672"/>
                  <a:pt x="2523247" y="651805"/>
                  <a:pt x="2565919" y="662473"/>
                </a:cubicBezTo>
                <a:cubicBezTo>
                  <a:pt x="2586780" y="667689"/>
                  <a:pt x="2645598" y="681380"/>
                  <a:pt x="2659225" y="690465"/>
                </a:cubicBezTo>
                <a:cubicBezTo>
                  <a:pt x="2668555" y="696685"/>
                  <a:pt x="2676969" y="704572"/>
                  <a:pt x="2687216" y="709126"/>
                </a:cubicBezTo>
                <a:cubicBezTo>
                  <a:pt x="2705191" y="717115"/>
                  <a:pt x="2743200" y="727787"/>
                  <a:pt x="2743200" y="727787"/>
                </a:cubicBezTo>
                <a:cubicBezTo>
                  <a:pt x="2749420" y="734008"/>
                  <a:pt x="2753993" y="742515"/>
                  <a:pt x="2761861" y="746449"/>
                </a:cubicBezTo>
                <a:cubicBezTo>
                  <a:pt x="2776728" y="753883"/>
                  <a:pt x="2846741" y="763237"/>
                  <a:pt x="2855168" y="765110"/>
                </a:cubicBezTo>
                <a:cubicBezTo>
                  <a:pt x="2864769" y="767243"/>
                  <a:pt x="2873364" y="773550"/>
                  <a:pt x="2883159" y="774440"/>
                </a:cubicBezTo>
                <a:cubicBezTo>
                  <a:pt x="2942092" y="779797"/>
                  <a:pt x="3001347" y="780661"/>
                  <a:pt x="3060441" y="783771"/>
                </a:cubicBezTo>
                <a:lnTo>
                  <a:pt x="3144416" y="811763"/>
                </a:lnTo>
                <a:lnTo>
                  <a:pt x="3172408" y="821094"/>
                </a:lnTo>
                <a:cubicBezTo>
                  <a:pt x="3204980" y="853664"/>
                  <a:pt x="3182724" y="836973"/>
                  <a:pt x="3247053" y="858416"/>
                </a:cubicBezTo>
                <a:lnTo>
                  <a:pt x="3275045" y="867747"/>
                </a:lnTo>
                <a:cubicBezTo>
                  <a:pt x="3331029" y="864637"/>
                  <a:pt x="3387105" y="862888"/>
                  <a:pt x="3442996" y="858416"/>
                </a:cubicBezTo>
                <a:cubicBezTo>
                  <a:pt x="3464918" y="856662"/>
                  <a:pt x="3486318" y="849085"/>
                  <a:pt x="3508310" y="849085"/>
                </a:cubicBezTo>
                <a:cubicBezTo>
                  <a:pt x="3530303" y="849085"/>
                  <a:pt x="3551853" y="855306"/>
                  <a:pt x="3573625" y="858416"/>
                </a:cubicBezTo>
                <a:cubicBezTo>
                  <a:pt x="3652927" y="884852"/>
                  <a:pt x="3556231" y="847982"/>
                  <a:pt x="3620278" y="886408"/>
                </a:cubicBezTo>
                <a:cubicBezTo>
                  <a:pt x="3628712" y="891468"/>
                  <a:pt x="3638939" y="892628"/>
                  <a:pt x="3648270" y="895738"/>
                </a:cubicBezTo>
                <a:cubicBezTo>
                  <a:pt x="3665629" y="913097"/>
                  <a:pt x="3671379" y="921289"/>
                  <a:pt x="3694923" y="933061"/>
                </a:cubicBezTo>
                <a:cubicBezTo>
                  <a:pt x="3703720" y="937459"/>
                  <a:pt x="3713584" y="939282"/>
                  <a:pt x="3722914" y="942392"/>
                </a:cubicBezTo>
                <a:cubicBezTo>
                  <a:pt x="3729135" y="948612"/>
                  <a:pt x="3734032" y="956527"/>
                  <a:pt x="3741576" y="961053"/>
                </a:cubicBezTo>
                <a:cubicBezTo>
                  <a:pt x="3750010" y="966113"/>
                  <a:pt x="3759773" y="969493"/>
                  <a:pt x="3769568" y="970383"/>
                </a:cubicBezTo>
                <a:cubicBezTo>
                  <a:pt x="3828500" y="975740"/>
                  <a:pt x="3887755" y="976604"/>
                  <a:pt x="3946849" y="979714"/>
                </a:cubicBezTo>
                <a:cubicBezTo>
                  <a:pt x="3965510" y="992155"/>
                  <a:pt x="3982773" y="1007005"/>
                  <a:pt x="4002833" y="1017036"/>
                </a:cubicBezTo>
                <a:cubicBezTo>
                  <a:pt x="4015274" y="1023257"/>
                  <a:pt x="4028228" y="1028542"/>
                  <a:pt x="4040155" y="1035698"/>
                </a:cubicBezTo>
                <a:cubicBezTo>
                  <a:pt x="4059387" y="1047237"/>
                  <a:pt x="4077478" y="1060579"/>
                  <a:pt x="4096139" y="1073020"/>
                </a:cubicBezTo>
                <a:cubicBezTo>
                  <a:pt x="4105470" y="1079240"/>
                  <a:pt x="4113492" y="1088135"/>
                  <a:pt x="4124131" y="1091681"/>
                </a:cubicBezTo>
                <a:cubicBezTo>
                  <a:pt x="4133462" y="1094791"/>
                  <a:pt x="4143326" y="1096613"/>
                  <a:pt x="4152123" y="1101012"/>
                </a:cubicBezTo>
                <a:cubicBezTo>
                  <a:pt x="4192810" y="1121356"/>
                  <a:pt x="4175915" y="1132315"/>
                  <a:pt x="4236098" y="1138334"/>
                </a:cubicBezTo>
                <a:lnTo>
                  <a:pt x="4329404" y="1147665"/>
                </a:lnTo>
                <a:lnTo>
                  <a:pt x="4385388" y="1166326"/>
                </a:lnTo>
                <a:lnTo>
                  <a:pt x="4413380" y="1175657"/>
                </a:lnTo>
                <a:cubicBezTo>
                  <a:pt x="4481047" y="1168138"/>
                  <a:pt x="4483261" y="1171686"/>
                  <a:pt x="4534678" y="1156996"/>
                </a:cubicBezTo>
                <a:cubicBezTo>
                  <a:pt x="4553210" y="1151701"/>
                  <a:pt x="4581323" y="1139501"/>
                  <a:pt x="4599992" y="1138334"/>
                </a:cubicBezTo>
                <a:cubicBezTo>
                  <a:pt x="4686963" y="1132898"/>
                  <a:pt x="4774163" y="1132114"/>
                  <a:pt x="4861249" y="1129004"/>
                </a:cubicBezTo>
                <a:cubicBezTo>
                  <a:pt x="4907358" y="1127760"/>
                  <a:pt x="4724410" y="1141753"/>
                  <a:pt x="4733741" y="1130867"/>
                </a:cubicBezTo>
                <a:cubicBezTo>
                  <a:pt x="4743072" y="1119981"/>
                  <a:pt x="4901139" y="1077995"/>
                  <a:pt x="4917233" y="1063689"/>
                </a:cubicBezTo>
                <a:lnTo>
                  <a:pt x="4973216" y="1045028"/>
                </a:lnTo>
                <a:cubicBezTo>
                  <a:pt x="4985657" y="1048138"/>
                  <a:pt x="4998752" y="1049307"/>
                  <a:pt x="5010539" y="1054359"/>
                </a:cubicBezTo>
                <a:cubicBezTo>
                  <a:pt x="5039157" y="1066624"/>
                  <a:pt x="5042785" y="1081230"/>
                  <a:pt x="5066523" y="1101012"/>
                </a:cubicBezTo>
                <a:cubicBezTo>
                  <a:pt x="5137157" y="1159874"/>
                  <a:pt x="5058874" y="1084034"/>
                  <a:pt x="5113176" y="1138334"/>
                </a:cubicBezTo>
                <a:cubicBezTo>
                  <a:pt x="5116286" y="1147665"/>
                  <a:pt x="5117446" y="1157892"/>
                  <a:pt x="5122506" y="1166326"/>
                </a:cubicBezTo>
                <a:cubicBezTo>
                  <a:pt x="5132901" y="1183651"/>
                  <a:pt x="5154494" y="1191917"/>
                  <a:pt x="5169159" y="1203649"/>
                </a:cubicBezTo>
                <a:cubicBezTo>
                  <a:pt x="5205750" y="1232922"/>
                  <a:pt x="5167206" y="1215439"/>
                  <a:pt x="5215812" y="1231640"/>
                </a:cubicBezTo>
                <a:cubicBezTo>
                  <a:pt x="5237918" y="1253746"/>
                  <a:pt x="5261245" y="1274633"/>
                  <a:pt x="5271796" y="1306285"/>
                </a:cubicBezTo>
                <a:cubicBezTo>
                  <a:pt x="5274906" y="1315616"/>
                  <a:pt x="5275671" y="1326093"/>
                  <a:pt x="5281127" y="1334277"/>
                </a:cubicBezTo>
                <a:cubicBezTo>
                  <a:pt x="5288447" y="1345256"/>
                  <a:pt x="5299788" y="1352938"/>
                  <a:pt x="5309119" y="1362269"/>
                </a:cubicBezTo>
                <a:cubicBezTo>
                  <a:pt x="5329475" y="1423340"/>
                  <a:pt x="5301203" y="1363402"/>
                  <a:pt x="5346441" y="1399592"/>
                </a:cubicBezTo>
                <a:cubicBezTo>
                  <a:pt x="5406734" y="1447826"/>
                  <a:pt x="5322734" y="1413460"/>
                  <a:pt x="5393094" y="1436914"/>
                </a:cubicBezTo>
                <a:cubicBezTo>
                  <a:pt x="5464279" y="1508099"/>
                  <a:pt x="5381557" y="1433723"/>
                  <a:pt x="5449078" y="1474236"/>
                </a:cubicBezTo>
                <a:cubicBezTo>
                  <a:pt x="5456621" y="1478762"/>
                  <a:pt x="5460196" y="1488372"/>
                  <a:pt x="5467739" y="1492898"/>
                </a:cubicBezTo>
                <a:cubicBezTo>
                  <a:pt x="5477296" y="1498632"/>
                  <a:pt x="5526087" y="1509817"/>
                  <a:pt x="5533053" y="1511559"/>
                </a:cubicBezTo>
                <a:cubicBezTo>
                  <a:pt x="5542384" y="1517779"/>
                  <a:pt x="5550738" y="1525803"/>
                  <a:pt x="5561045" y="1530220"/>
                </a:cubicBezTo>
                <a:cubicBezTo>
                  <a:pt x="5569748" y="1533950"/>
                  <a:pt x="5615469" y="1541621"/>
                  <a:pt x="5626359" y="1548881"/>
                </a:cubicBezTo>
                <a:cubicBezTo>
                  <a:pt x="5628947" y="1550606"/>
                  <a:pt x="5626359" y="1555102"/>
                  <a:pt x="5626359" y="1558212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00364" y="2285992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Тогучин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71868" y="2571744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86446" y="1428736"/>
            <a:ext cx="2317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Общая площадь </a:t>
            </a:r>
            <a:r>
              <a:rPr lang="ru-RU" sz="1400" dirty="0" err="1" smtClean="0"/>
              <a:t>Чемского</a:t>
            </a:r>
            <a:endParaRPr lang="ru-RU" sz="1400" dirty="0" smtClean="0"/>
          </a:p>
          <a:p>
            <a:r>
              <a:rPr lang="ru-RU" sz="1400" dirty="0" smtClean="0"/>
              <a:t>сельсовета -  34983 га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429000"/>
            <a:ext cx="1345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C00000"/>
                </a:solidFill>
              </a:rPr>
              <a:t>новосибирск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5357826"/>
            <a:ext cx="1946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>
                <a:solidFill>
                  <a:srgbClr val="C00000"/>
                </a:solidFill>
              </a:rPr>
              <a:t>ленинск-кузнецкий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29322" y="2000240"/>
            <a:ext cx="218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Численность населения </a:t>
            </a:r>
          </a:p>
          <a:p>
            <a:r>
              <a:rPr lang="ru-RU" sz="1400" dirty="0" smtClean="0"/>
              <a:t>  1150 чел. на начало 2012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1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86380" y="4000504"/>
            <a:ext cx="3357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Общая площадь  земель - 34983га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500726" y="5072074"/>
            <a:ext cx="29277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лесного фонда –  1197га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500726" y="4357694"/>
            <a:ext cx="268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с/</a:t>
            </a:r>
            <a:r>
              <a:rPr lang="ru-RU" sz="1600" dirty="0" err="1" smtClean="0"/>
              <a:t>х</a:t>
            </a:r>
            <a:r>
              <a:rPr lang="ru-RU" sz="1600" dirty="0" smtClean="0"/>
              <a:t> угодий – 32775 га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500726" y="4714884"/>
            <a:ext cx="2486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поселений–425  га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СУЩЕСТВУЮЩЕЕ ПОЛОЖЕНИЕ ЧЕМСКОГО СЕЛЬСОВЕТА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2959" y="5429264"/>
            <a:ext cx="3192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промышленности –  112 га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541609" y="5733652"/>
            <a:ext cx="281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водного фонда –  20га</a:t>
            </a:r>
            <a:endParaRPr lang="ru-RU" sz="1600" dirty="0"/>
          </a:p>
        </p:txBody>
      </p:sp>
      <p:pic>
        <p:nvPicPr>
          <p:cNvPr id="1026" name="Picture 2" descr="C:\Users\charkova_ns\Desktop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42"/>
            <a:ext cx="5857916" cy="623863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428860" y="2214554"/>
            <a:ext cx="1095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/>
              <a:t>С.Чемское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571604" y="4500570"/>
            <a:ext cx="1652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С.Владимировка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ПРОЕКТНОЕ  ПОЛОЖЕНИЕ ЧЕМСКОГО СЕЛЬСОВЕТА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74" y="3357562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Численности населения </a:t>
            </a:r>
            <a:r>
              <a:rPr lang="ru-RU" sz="1400" dirty="0" smtClean="0"/>
              <a:t>:</a:t>
            </a:r>
          </a:p>
          <a:p>
            <a:pPr lvl="0"/>
            <a:r>
              <a:rPr lang="ru-RU" sz="1400" dirty="0" smtClean="0"/>
              <a:t>на </a:t>
            </a:r>
            <a:r>
              <a:rPr lang="en-US" sz="1400" dirty="0" smtClean="0"/>
              <a:t>I</a:t>
            </a:r>
            <a:r>
              <a:rPr lang="ru-RU" sz="1400" dirty="0" smtClean="0"/>
              <a:t>-</a:t>
            </a:r>
            <a:r>
              <a:rPr lang="ru-RU" sz="1400" dirty="0" err="1" smtClean="0"/>
              <a:t>ю</a:t>
            </a:r>
            <a:r>
              <a:rPr lang="ru-RU" sz="1400" dirty="0" smtClean="0"/>
              <a:t> очередь - 1200 чел;</a:t>
            </a:r>
          </a:p>
          <a:p>
            <a:pPr lvl="0"/>
            <a:r>
              <a:rPr lang="ru-RU" sz="1400" dirty="0" smtClean="0"/>
              <a:t>на расчетный срок - 1300   чел.</a:t>
            </a:r>
          </a:p>
          <a:p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215074" y="2786058"/>
            <a:ext cx="2432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Общая площадь</a:t>
            </a:r>
            <a:r>
              <a:rPr lang="ru-RU" sz="1400" dirty="0" smtClean="0"/>
              <a:t> </a:t>
            </a:r>
            <a:r>
              <a:rPr lang="ru-RU" sz="1400" dirty="0" err="1" smtClean="0"/>
              <a:t>Чемского</a:t>
            </a:r>
            <a:endParaRPr lang="ru-RU" sz="1400" dirty="0" smtClean="0"/>
          </a:p>
          <a:p>
            <a:r>
              <a:rPr lang="ru-RU" sz="1400" dirty="0" smtClean="0"/>
              <a:t>сельсовета - 34983  га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215074" y="1214422"/>
            <a:ext cx="273023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исходный год – 2012 г.;</a:t>
            </a:r>
          </a:p>
          <a:p>
            <a:r>
              <a:rPr lang="ru-RU" sz="1400" b="1" dirty="0" smtClean="0"/>
              <a:t>1 очередь </a:t>
            </a:r>
            <a:r>
              <a:rPr lang="ru-RU" sz="1400" dirty="0" smtClean="0"/>
              <a:t>– 2012 – 2022 гг.;</a:t>
            </a:r>
          </a:p>
          <a:p>
            <a:r>
              <a:rPr lang="ru-RU" sz="1400" b="1" dirty="0" smtClean="0"/>
              <a:t>расчетный срок</a:t>
            </a:r>
            <a:r>
              <a:rPr lang="ru-RU" sz="1400" dirty="0" smtClean="0"/>
              <a:t> – 2032 г.</a:t>
            </a:r>
          </a:p>
          <a:p>
            <a:r>
              <a:rPr lang="ru-RU" sz="1400" b="1" dirty="0" smtClean="0"/>
              <a:t>перспективный срок </a:t>
            </a:r>
            <a:r>
              <a:rPr lang="ru-RU" sz="1400" dirty="0" smtClean="0"/>
              <a:t>– 2042 г.</a:t>
            </a:r>
          </a:p>
          <a:p>
            <a:endParaRPr lang="ru-RU" sz="1400" dirty="0"/>
          </a:p>
        </p:txBody>
      </p:sp>
      <p:pic>
        <p:nvPicPr>
          <p:cNvPr id="2050" name="Picture 2" descr="C:\Users\charkova_ns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19" y="357166"/>
            <a:ext cx="5891875" cy="64293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28860" y="2214554"/>
            <a:ext cx="1095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/>
              <a:t>С.Чемское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4500570"/>
            <a:ext cx="1652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С.Владимировка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2198" y="5357826"/>
            <a:ext cx="3087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– 196,8 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.- 330,7 га</a:t>
            </a:r>
            <a:endParaRPr lang="ru-RU" sz="1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ЧЕМСКОЙ СЕЛЬСОВЕТ СЕЛО ЧЕМСКОЕ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charkova_ns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19" y="357166"/>
            <a:ext cx="5891875" cy="6429397"/>
          </a:xfrm>
          <a:prstGeom prst="rect">
            <a:avLst/>
          </a:prstGeom>
          <a:noFill/>
        </p:spPr>
      </p:pic>
      <p:pic>
        <p:nvPicPr>
          <p:cNvPr id="4098" name="Picture 2" descr="C:\Users\charkova_ns\Desktop\чемское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142984"/>
            <a:ext cx="3189732" cy="30617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43042" y="4572008"/>
            <a:ext cx="1095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/>
              <a:t>С.Чемское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00760" y="5214950"/>
            <a:ext cx="3157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– 131,01 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smtClean="0"/>
              <a:t>.- 182,73 </a:t>
            </a:r>
            <a:r>
              <a:rPr lang="ru-RU" sz="1600" dirty="0" smtClean="0"/>
              <a:t>га</a:t>
            </a:r>
            <a:endParaRPr lang="ru-RU" sz="1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ЧЕМСКОЙ СЕЛЬСОВЕТ СЕЛО ВЛАДИМИРОВКА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charkova_ns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519" y="357166"/>
            <a:ext cx="5891875" cy="6429397"/>
          </a:xfrm>
          <a:prstGeom prst="rect">
            <a:avLst/>
          </a:prstGeom>
          <a:noFill/>
        </p:spPr>
      </p:pic>
      <p:pic>
        <p:nvPicPr>
          <p:cNvPr id="3074" name="Picture 2" descr="C:\Users\charkova_ns\Desktop\владимировка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785926"/>
            <a:ext cx="2261616" cy="25069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3108" y="2285992"/>
            <a:ext cx="1652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С.Владимировка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ТРАНСПОРТНАЯ ИНФРАСТРУКТУРА ЧЕМСКОГО СЕЛЬСОВЕТА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28604"/>
            <a:ext cx="5786478" cy="6314384"/>
          </a:xfrm>
          <a:prstGeom prst="rect">
            <a:avLst/>
          </a:prstGeom>
          <a:noFill/>
        </p:spPr>
      </p:pic>
      <p:pic>
        <p:nvPicPr>
          <p:cNvPr id="5123" name="Picture 3" descr="C:\Users\charkova_ns\Desktop\ДОРОГИ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5013180" cy="6038426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862054" y="4429132"/>
            <a:ext cx="457660" cy="1588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790616" y="5214950"/>
            <a:ext cx="457660" cy="1588"/>
          </a:xfrm>
          <a:prstGeom prst="line">
            <a:avLst/>
          </a:prstGeom>
          <a:ln w="381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790616" y="5929330"/>
            <a:ext cx="457660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23145" y="5598375"/>
            <a:ext cx="36940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Дорога обычного типа местного значения, </a:t>
            </a:r>
          </a:p>
          <a:p>
            <a:r>
              <a:rPr lang="ru-RU" sz="1400" dirty="0" smtClean="0"/>
              <a:t>реконструируемая до </a:t>
            </a:r>
            <a:r>
              <a:rPr lang="en-US" sz="1400" dirty="0" smtClean="0"/>
              <a:t>III</a:t>
            </a:r>
            <a:r>
              <a:rPr lang="ru-RU" sz="1400" dirty="0" smtClean="0"/>
              <a:t> тех. категории с</a:t>
            </a:r>
          </a:p>
          <a:p>
            <a:r>
              <a:rPr lang="ru-RU" sz="1400" dirty="0" smtClean="0"/>
              <a:t> придорожной полосой 50м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356809" y="4857760"/>
            <a:ext cx="378719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Дорога обычного типа межмуниципального</a:t>
            </a:r>
          </a:p>
          <a:p>
            <a:r>
              <a:rPr lang="ru-RU" sz="1400" dirty="0" smtClean="0"/>
              <a:t> значения, реконструируемая до </a:t>
            </a:r>
            <a:r>
              <a:rPr lang="en-US" sz="1400" dirty="0" smtClean="0"/>
              <a:t>II</a:t>
            </a:r>
            <a:r>
              <a:rPr lang="ru-RU" sz="1400" dirty="0" smtClean="0"/>
              <a:t> тех.</a:t>
            </a:r>
          </a:p>
          <a:p>
            <a:r>
              <a:rPr lang="ru-RU" sz="1400" dirty="0" smtClean="0"/>
              <a:t> категории с придорожной полосой 75м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356809" y="4071942"/>
            <a:ext cx="34311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Дорога обычного типа регионального </a:t>
            </a:r>
          </a:p>
          <a:p>
            <a:r>
              <a:rPr lang="ru-RU" sz="1400" dirty="0" smtClean="0"/>
              <a:t>значения, реконструируемая до </a:t>
            </a:r>
            <a:r>
              <a:rPr lang="en-US" sz="1400" dirty="0" smtClean="0"/>
              <a:t>II</a:t>
            </a:r>
            <a:r>
              <a:rPr lang="ru-RU" sz="1400" dirty="0" smtClean="0"/>
              <a:t> тех.</a:t>
            </a:r>
          </a:p>
          <a:p>
            <a:r>
              <a:rPr lang="ru-RU" sz="1400" dirty="0" smtClean="0"/>
              <a:t> категории с придорожной полосой 75м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50004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КУЛЬТУРНО-БЫТОВОЕ ОБСЛУЖИВАНИЕ ЧЕМСКОГО СЕЛЬСОВЕТА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5786478" cy="6314384"/>
          </a:xfrm>
          <a:prstGeom prst="rect">
            <a:avLst/>
          </a:prstGeom>
          <a:noFill/>
        </p:spPr>
      </p:pic>
      <p:pic>
        <p:nvPicPr>
          <p:cNvPr id="6146" name="Picture 2" descr="C:\Users\charkova_ns\Desktop\культ сущ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71480"/>
            <a:ext cx="2254907" cy="5357850"/>
          </a:xfrm>
          <a:prstGeom prst="rect">
            <a:avLst/>
          </a:prstGeom>
          <a:noFill/>
        </p:spPr>
      </p:pic>
      <p:pic>
        <p:nvPicPr>
          <p:cNvPr id="6147" name="Picture 3" descr="C:\Users\charkova_ns\Desktop\культ проект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776417"/>
            <a:ext cx="1838043" cy="4224351"/>
          </a:xfrm>
          <a:prstGeom prst="rect">
            <a:avLst/>
          </a:prstGeom>
          <a:noFill/>
        </p:spPr>
      </p:pic>
      <p:pic>
        <p:nvPicPr>
          <p:cNvPr id="6148" name="Picture 4" descr="C:\Users\charkova_ns\Desktop\борцовский\2 (2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1214422"/>
            <a:ext cx="1071570" cy="2302232"/>
          </a:xfrm>
          <a:prstGeom prst="rect">
            <a:avLst/>
          </a:prstGeom>
          <a:noFill/>
        </p:spPr>
      </p:pic>
      <p:pic>
        <p:nvPicPr>
          <p:cNvPr id="6149" name="Picture 5" descr="C:\Users\charkova_ns\Desktop\борцовский\2 (2) копия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3571876"/>
            <a:ext cx="1066272" cy="157491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500826" y="1357298"/>
            <a:ext cx="264317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ОКС административного назначения</a:t>
            </a:r>
          </a:p>
          <a:p>
            <a:r>
              <a:rPr lang="ru-RU" sz="1100" dirty="0" smtClean="0"/>
              <a:t>ОКС учебно-образовательного</a:t>
            </a:r>
          </a:p>
          <a:p>
            <a:r>
              <a:rPr lang="ru-RU" sz="1100" dirty="0" smtClean="0"/>
              <a:t> назначения (школа)</a:t>
            </a:r>
          </a:p>
          <a:p>
            <a:r>
              <a:rPr lang="ru-RU" sz="1100" dirty="0" smtClean="0"/>
              <a:t>ОКС учебно-образовательного </a:t>
            </a:r>
          </a:p>
          <a:p>
            <a:r>
              <a:rPr lang="ru-RU" sz="1100" dirty="0" smtClean="0"/>
              <a:t>назначения (детский сад)</a:t>
            </a:r>
          </a:p>
          <a:p>
            <a:pPr>
              <a:lnSpc>
                <a:spcPct val="150000"/>
              </a:lnSpc>
            </a:pPr>
            <a:r>
              <a:rPr lang="ru-RU" sz="1100" dirty="0" smtClean="0"/>
              <a:t>ОКС спортивного назначения</a:t>
            </a:r>
          </a:p>
          <a:p>
            <a:pPr>
              <a:lnSpc>
                <a:spcPct val="150000"/>
              </a:lnSpc>
            </a:pPr>
            <a:r>
              <a:rPr lang="ru-RU" sz="1100" dirty="0" smtClean="0"/>
              <a:t>ОКС общественного питания</a:t>
            </a:r>
          </a:p>
          <a:p>
            <a:pPr>
              <a:lnSpc>
                <a:spcPct val="150000"/>
              </a:lnSpc>
            </a:pPr>
            <a:r>
              <a:rPr lang="ru-RU" sz="1100" dirty="0" smtClean="0"/>
              <a:t>ОКС торгового назначения</a:t>
            </a:r>
          </a:p>
          <a:p>
            <a:r>
              <a:rPr lang="ru-RU" sz="1100" dirty="0" smtClean="0"/>
              <a:t>ОКС </a:t>
            </a:r>
            <a:r>
              <a:rPr lang="ru-RU" sz="1100" dirty="0" err="1" smtClean="0"/>
              <a:t>культурно-досугового</a:t>
            </a:r>
            <a:r>
              <a:rPr lang="ru-RU" sz="1100" dirty="0" smtClean="0"/>
              <a:t> назначения</a:t>
            </a:r>
          </a:p>
          <a:p>
            <a:r>
              <a:rPr lang="ru-RU" sz="1100" dirty="0" smtClean="0"/>
              <a:t>ОКС здравоохранения</a:t>
            </a:r>
          </a:p>
          <a:p>
            <a:r>
              <a:rPr lang="ru-RU" sz="1100" dirty="0" smtClean="0"/>
              <a:t>ОКС сельскохозяйственного назначения</a:t>
            </a:r>
          </a:p>
          <a:p>
            <a:r>
              <a:rPr lang="ru-RU" sz="1100" dirty="0" smtClean="0"/>
              <a:t>ОКС специального назначения (кладбище)</a:t>
            </a:r>
          </a:p>
          <a:p>
            <a:r>
              <a:rPr lang="ru-RU" sz="1100" dirty="0" smtClean="0"/>
              <a:t>ОКС специального назначения (ТБО)</a:t>
            </a:r>
          </a:p>
          <a:p>
            <a:r>
              <a:rPr lang="ru-RU" sz="1100" dirty="0" smtClean="0"/>
              <a:t>ОКС спец. </a:t>
            </a:r>
            <a:r>
              <a:rPr lang="ru-RU" sz="1100" dirty="0" err="1" smtClean="0"/>
              <a:t>назнач</a:t>
            </a:r>
            <a:r>
              <a:rPr lang="ru-RU" sz="1100" dirty="0" smtClean="0"/>
              <a:t>.(скотомогильник)</a:t>
            </a:r>
          </a:p>
          <a:p>
            <a:r>
              <a:rPr lang="ru-RU" sz="1100" dirty="0" smtClean="0"/>
              <a:t>ОКС произв. и  коммунально-складского назначения</a:t>
            </a:r>
          </a:p>
          <a:p>
            <a:pPr>
              <a:lnSpc>
                <a:spcPct val="150000"/>
              </a:lnSpc>
            </a:pPr>
            <a:r>
              <a:rPr lang="ru-RU" sz="1100" dirty="0" smtClean="0"/>
              <a:t>Зона отдыха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0760" y="2643182"/>
            <a:ext cx="3167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b="1" dirty="0" err="1" smtClean="0"/>
              <a:t>Обшее</a:t>
            </a:r>
            <a:r>
              <a:rPr lang="ru-RU" sz="1600" b="1" dirty="0" smtClean="0"/>
              <a:t> водопотребление</a:t>
            </a:r>
          </a:p>
          <a:p>
            <a:r>
              <a:rPr lang="en-US" sz="1600" dirty="0" smtClean="0"/>
              <a:t>I</a:t>
            </a:r>
            <a:r>
              <a:rPr lang="ru-RU" sz="1600" dirty="0" smtClean="0"/>
              <a:t> очередь – 738,00 м3/</a:t>
            </a:r>
            <a:r>
              <a:rPr lang="ru-RU" sz="1600" dirty="0" err="1" smtClean="0"/>
              <a:t>сут</a:t>
            </a:r>
            <a:endParaRPr lang="ru-RU" sz="1600" dirty="0" smtClean="0"/>
          </a:p>
          <a:p>
            <a:r>
              <a:rPr lang="ru-RU" sz="1600" dirty="0" smtClean="0"/>
              <a:t>расчетный срок –  786,00м3/</a:t>
            </a:r>
            <a:r>
              <a:rPr lang="ru-RU" sz="1600" dirty="0" err="1" smtClean="0"/>
              <a:t>сут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6000760" y="4000504"/>
            <a:ext cx="31534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Общий расход стоков</a:t>
            </a:r>
          </a:p>
          <a:p>
            <a:r>
              <a:rPr lang="en-US" sz="1600" dirty="0" smtClean="0"/>
              <a:t>I</a:t>
            </a:r>
            <a:r>
              <a:rPr lang="ru-RU" sz="1600" dirty="0" smtClean="0"/>
              <a:t> очередь –  468,00м3/</a:t>
            </a:r>
            <a:r>
              <a:rPr lang="ru-RU" sz="1600" dirty="0" err="1" smtClean="0"/>
              <a:t>сут</a:t>
            </a:r>
            <a:endParaRPr lang="ru-RU" sz="1600" dirty="0" smtClean="0"/>
          </a:p>
          <a:p>
            <a:r>
              <a:rPr lang="ru-RU" sz="1600" dirty="0" smtClean="0"/>
              <a:t>расчетный срок –507,00  м3/</a:t>
            </a:r>
            <a:r>
              <a:rPr lang="ru-RU" sz="1600" dirty="0" err="1" smtClean="0"/>
              <a:t>сут</a:t>
            </a:r>
            <a:r>
              <a:rPr lang="ru-RU" sz="1600" dirty="0" smtClean="0"/>
              <a:t>.</a:t>
            </a:r>
          </a:p>
          <a:p>
            <a:endParaRPr lang="ru-RU" sz="1600" b="1" dirty="0"/>
          </a:p>
        </p:txBody>
      </p:sp>
      <p:pic>
        <p:nvPicPr>
          <p:cNvPr id="5" name="Picture 2" descr="C:\Users\charkova_ns\Desktop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28604"/>
            <a:ext cx="5786478" cy="6314384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42852"/>
            <a:ext cx="8305800" cy="35719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ИНЖЕНЕРНОЕ ОБОРУДОВАНИЕ.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СЕТЬ ВОДОСНАБЖЕНИЯ И КАНАЛИЗАЦИИ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Picture 3" descr="C:\Users\charkova_ns\Desktop\водоснаб проект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928802"/>
            <a:ext cx="2234459" cy="4071966"/>
          </a:xfrm>
          <a:prstGeom prst="rect">
            <a:avLst/>
          </a:prstGeom>
          <a:noFill/>
        </p:spPr>
      </p:pic>
      <p:pic>
        <p:nvPicPr>
          <p:cNvPr id="7170" name="Picture 2" descr="C:\Users\charkova_ns\Desktop\водоснаб сущ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285992"/>
            <a:ext cx="1609819" cy="3143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29190" y="5357826"/>
            <a:ext cx="2317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Водонапорная башня сущ.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5839256"/>
            <a:ext cx="40719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Водонапорная башня со скважиной </a:t>
            </a:r>
            <a:r>
              <a:rPr lang="ru-RU" sz="1400" dirty="0" err="1" smtClean="0"/>
              <a:t>планир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0" name="Picture 3" descr="C:\Users\charkova_ns\Desktop\2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5553504"/>
            <a:ext cx="311150" cy="228600"/>
          </a:xfrm>
          <a:prstGeom prst="rect">
            <a:avLst/>
          </a:prstGeom>
          <a:noFill/>
        </p:spPr>
      </p:pic>
      <p:pic>
        <p:nvPicPr>
          <p:cNvPr id="11" name="Picture 5" descr="C:\Users\charkova_ns\Desktop\устькаменский\2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982132"/>
            <a:ext cx="328612" cy="238125"/>
          </a:xfrm>
          <a:prstGeom prst="rect">
            <a:avLst/>
          </a:prstGeom>
          <a:noFill/>
        </p:spPr>
      </p:pic>
      <p:pic>
        <p:nvPicPr>
          <p:cNvPr id="7172" name="Picture 4" descr="C:\Users\charkova_ns\Desktop\борцовский\а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5214949"/>
            <a:ext cx="329184" cy="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</TotalTime>
  <Words>407</Words>
  <PresentationFormat>Экран (4:3)</PresentationFormat>
  <Paragraphs>98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ГЕНЕРАЛЬНЫЙ ПЛАН ЧЕМСКОГО СЕЛЬСКОГО ПОСЕЛЕНИЯ</vt:lpstr>
      <vt:lpstr>РАСПОЛОЖЕНИЕ  ЧЕМСКОГО СЕЛЬСОВЕТА В СИСТЕМЕ ТОГУЧИНСКОГО РАЙОНА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ГЕНЕРАЛЬНЫЙ ПЛАН ЧЕМСКОГО СЕЛЬСКОГО ПОСЕЛЕНИЯ</dc:title>
  <dc:creator>Чаркова Наталья Сергеевна</dc:creator>
  <cp:lastModifiedBy>charkova_ns</cp:lastModifiedBy>
  <cp:revision>20</cp:revision>
  <dcterms:created xsi:type="dcterms:W3CDTF">2013-05-16T03:31:08Z</dcterms:created>
  <dcterms:modified xsi:type="dcterms:W3CDTF">2013-05-28T09:37:51Z</dcterms:modified>
</cp:coreProperties>
</file>